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8288000" cy="10287000"/>
  <p:notesSz cx="6858000" cy="9144000"/>
  <p:embeddedFontLst>
    <p:embeddedFont>
      <p:font typeface="Grotesque Light" panose="020B0304020202020204" pitchFamily="34" charset="0"/>
      <p:regular r:id="rId63"/>
    </p:embeddedFont>
    <p:embeddedFont>
      <p:font typeface="HK Grotesk" panose="020B0604020202020204" charset="0"/>
      <p:regular r:id="rId64"/>
    </p:embeddedFont>
    <p:embeddedFont>
      <p:font typeface="HK Grotesk Bold" panose="020B0604020202020204" charset="0"/>
      <p:regular r:id="rId65"/>
    </p:embeddedFont>
    <p:embeddedFont>
      <p:font typeface="HK Grotesk Medium" panose="020B0604020202020204" charset="0"/>
      <p:regular r:id="rId66"/>
    </p:embeddedFont>
    <p:embeddedFont>
      <p:font typeface="HK Grotesk Medium Italics" panose="020B0604020202020204" charset="0"/>
      <p:regular r:id="rId67"/>
    </p:embeddedFont>
    <p:embeddedFont>
      <p:font typeface="League Spartan" panose="020B0604020202020204" charset="0"/>
      <p:regular r:id="rId68"/>
    </p:embeddedFont>
    <p:embeddedFont>
      <p:font typeface="Open Sans" panose="020B0606030504020204" pitchFamily="34" charset="0"/>
      <p:regular r:id="rId69"/>
    </p:embeddedFont>
    <p:embeddedFont>
      <p:font typeface="Open Sans Bold" panose="020B0806030504020204" charset="0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641" autoAdjust="0"/>
  </p:normalViewPr>
  <p:slideViewPr>
    <p:cSldViewPr>
      <p:cViewPr varScale="1">
        <p:scale>
          <a:sx n="51" d="100"/>
          <a:sy n="51" d="100"/>
        </p:scale>
        <p:origin x="34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Intégré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7401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Automatisation</a:t>
            </a:r>
            <a:r>
              <a:rPr lang="en-US" dirty="0"/>
              <a:t> </a:t>
            </a:r>
            <a:r>
              <a:rPr lang="en-US" dirty="0" err="1"/>
              <a:t>Intelligente</a:t>
            </a:r>
            <a:r>
              <a:rPr lang="en-US" dirty="0"/>
              <a:t> : Gestion </a:t>
            </a:r>
            <a:r>
              <a:rPr lang="en-US" dirty="0" err="1"/>
              <a:t>automatique</a:t>
            </a:r>
            <a:r>
              <a:rPr lang="en-US" dirty="0"/>
              <a:t> de </a:t>
            </a:r>
            <a:r>
              <a:rPr lang="en-US" dirty="0" err="1"/>
              <a:t>l'ouverture</a:t>
            </a:r>
            <a:r>
              <a:rPr lang="en-US" dirty="0"/>
              <a:t> et la fermeture des barrières.</a:t>
            </a:r>
          </a:p>
          <a:p>
            <a:r>
              <a:rPr lang="en-US" dirty="0"/>
              <a:t>Sécurité </a:t>
            </a:r>
            <a:r>
              <a:rPr lang="en-US" dirty="0" err="1"/>
              <a:t>Renforcée</a:t>
            </a:r>
            <a:r>
              <a:rPr lang="en-US" dirty="0"/>
              <a:t> : </a:t>
            </a:r>
            <a:r>
              <a:rPr lang="en-US" dirty="0" err="1"/>
              <a:t>Accès</a:t>
            </a:r>
            <a:r>
              <a:rPr lang="en-US" dirty="0"/>
              <a:t> </a:t>
            </a:r>
            <a:r>
              <a:rPr lang="en-US" dirty="0" err="1"/>
              <a:t>sécurisé</a:t>
            </a:r>
            <a:r>
              <a:rPr lang="en-US" dirty="0"/>
              <a:t> et </a:t>
            </a:r>
            <a:r>
              <a:rPr lang="en-US" dirty="0" err="1"/>
              <a:t>authentifié</a:t>
            </a:r>
            <a:r>
              <a:rPr lang="en-US" dirty="0"/>
              <a:t> pour les utilisateurs </a:t>
            </a:r>
            <a:r>
              <a:rPr lang="en-US" dirty="0" err="1"/>
              <a:t>autorisés</a:t>
            </a:r>
            <a:r>
              <a:rPr lang="en-US" dirty="0"/>
              <a:t>.</a:t>
            </a:r>
          </a:p>
          <a:p>
            <a:r>
              <a:rPr lang="en-US" dirty="0" err="1"/>
              <a:t>Flexibilité</a:t>
            </a:r>
            <a:r>
              <a:rPr lang="en-US" dirty="0"/>
              <a:t> </a:t>
            </a:r>
            <a:r>
              <a:rPr lang="en-US" dirty="0" err="1"/>
              <a:t>d'Intégration</a:t>
            </a:r>
            <a:r>
              <a:rPr lang="en-US" dirty="0"/>
              <a:t> : Compatible avec divers </a:t>
            </a:r>
            <a:r>
              <a:rPr lang="en-US" dirty="0" err="1"/>
              <a:t>dispositifs</a:t>
            </a:r>
            <a:r>
              <a:rPr lang="en-US" dirty="0"/>
              <a:t> et technologies </a:t>
            </a:r>
            <a:r>
              <a:rPr lang="en-US" dirty="0" err="1"/>
              <a:t>existants</a:t>
            </a:r>
            <a:r>
              <a:rPr lang="en-US" dirty="0"/>
              <a:t>.</a:t>
            </a:r>
          </a:p>
          <a:p>
            <a:r>
              <a:rPr lang="en-US" dirty="0"/>
              <a:t>Interface </a:t>
            </a:r>
            <a:r>
              <a:rPr lang="en-US" dirty="0" err="1"/>
              <a:t>Conviviale</a:t>
            </a:r>
            <a:r>
              <a:rPr lang="en-US" dirty="0"/>
              <a:t> : </a:t>
            </a:r>
            <a:r>
              <a:rPr lang="en-US" dirty="0" err="1"/>
              <a:t>Utilisation</a:t>
            </a:r>
            <a:r>
              <a:rPr lang="en-US" dirty="0"/>
              <a:t> et configuration </a:t>
            </a:r>
            <a:r>
              <a:rPr lang="en-US" dirty="0" err="1"/>
              <a:t>simplifiées</a:t>
            </a:r>
            <a:r>
              <a:rPr lang="en-US" dirty="0"/>
              <a:t> pour les utilisateurs et </a:t>
            </a:r>
            <a:r>
              <a:rPr lang="en-US" dirty="0" err="1"/>
              <a:t>administrateurs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Problème</a:t>
            </a:r>
            <a:r>
              <a:rPr lang="en-US" dirty="0"/>
              <a:t> Principal</a:t>
            </a:r>
          </a:p>
          <a:p>
            <a:r>
              <a:rPr lang="en-US" dirty="0" err="1"/>
              <a:t>Désordre</a:t>
            </a:r>
            <a:r>
              <a:rPr lang="en-US" dirty="0"/>
              <a:t> et </a:t>
            </a:r>
            <a:r>
              <a:rPr lang="en-US" dirty="0" err="1"/>
              <a:t>inefficacité</a:t>
            </a:r>
            <a:r>
              <a:rPr lang="en-US" dirty="0"/>
              <a:t> : Sans </a:t>
            </a:r>
            <a:r>
              <a:rPr lang="en-US" dirty="0" err="1"/>
              <a:t>système</a:t>
            </a:r>
            <a:r>
              <a:rPr lang="en-US" dirty="0"/>
              <a:t> de gestion, le parking de </a:t>
            </a:r>
            <a:r>
              <a:rPr lang="en-US" dirty="0" err="1"/>
              <a:t>l'entreprise</a:t>
            </a:r>
            <a:r>
              <a:rPr lang="en-US" dirty="0"/>
              <a:t> </a:t>
            </a:r>
            <a:r>
              <a:rPr lang="en-US" dirty="0" err="1"/>
              <a:t>devient</a:t>
            </a:r>
            <a:r>
              <a:rPr lang="en-US" dirty="0"/>
              <a:t> </a:t>
            </a:r>
            <a:r>
              <a:rPr lang="en-US" dirty="0" err="1"/>
              <a:t>chaotique</a:t>
            </a:r>
            <a:r>
              <a:rPr lang="en-US" dirty="0"/>
              <a:t>, avec des </a:t>
            </a:r>
            <a:r>
              <a:rPr lang="en-US" dirty="0" err="1"/>
              <a:t>véhicules</a:t>
            </a:r>
            <a:r>
              <a:rPr lang="en-US" dirty="0"/>
              <a:t> </a:t>
            </a:r>
            <a:r>
              <a:rPr lang="en-US" dirty="0" err="1"/>
              <a:t>garés</a:t>
            </a:r>
            <a:r>
              <a:rPr lang="en-US" dirty="0"/>
              <a:t> </a:t>
            </a:r>
            <a:r>
              <a:rPr lang="en-US" dirty="0" err="1"/>
              <a:t>n'importe</a:t>
            </a:r>
            <a:r>
              <a:rPr lang="en-US" dirty="0"/>
              <a:t> </a:t>
            </a:r>
            <a:r>
              <a:rPr lang="en-US" dirty="0" err="1"/>
              <a:t>où</a:t>
            </a:r>
            <a:r>
              <a:rPr lang="en-US" dirty="0"/>
              <a:t>, </a:t>
            </a:r>
            <a:r>
              <a:rPr lang="en-US" dirty="0" err="1"/>
              <a:t>gênant</a:t>
            </a:r>
            <a:r>
              <a:rPr lang="en-US" dirty="0"/>
              <a:t> </a:t>
            </a:r>
            <a:r>
              <a:rPr lang="en-US" dirty="0" err="1"/>
              <a:t>l'accès</a:t>
            </a:r>
            <a:r>
              <a:rPr lang="en-US" dirty="0"/>
              <a:t> et la circulation.</a:t>
            </a:r>
          </a:p>
          <a:p>
            <a:r>
              <a:rPr lang="en-US" dirty="0"/>
              <a:t>Manque de </a:t>
            </a:r>
            <a:r>
              <a:rPr lang="en-US" dirty="0" err="1"/>
              <a:t>contrôle</a:t>
            </a:r>
            <a:r>
              <a:rPr lang="en-US" dirty="0"/>
              <a:t> </a:t>
            </a:r>
            <a:r>
              <a:rPr lang="en-US" dirty="0" err="1"/>
              <a:t>d'accès</a:t>
            </a:r>
            <a:r>
              <a:rPr lang="en-US" dirty="0"/>
              <a:t> : Sans barrières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système</a:t>
            </a:r>
            <a:r>
              <a:rPr lang="en-US" dirty="0"/>
              <a:t> de </a:t>
            </a:r>
            <a:r>
              <a:rPr lang="en-US" dirty="0" err="1"/>
              <a:t>contrôle</a:t>
            </a:r>
            <a:r>
              <a:rPr lang="en-US" dirty="0"/>
              <a:t>, il </a:t>
            </a:r>
            <a:r>
              <a:rPr lang="en-US" dirty="0" err="1"/>
              <a:t>est</a:t>
            </a:r>
            <a:r>
              <a:rPr lang="en-US" dirty="0"/>
              <a:t> difficile de </a:t>
            </a:r>
            <a:r>
              <a:rPr lang="en-US" dirty="0" err="1"/>
              <a:t>restreindre</a:t>
            </a:r>
            <a:r>
              <a:rPr lang="en-US" dirty="0"/>
              <a:t> </a:t>
            </a:r>
            <a:r>
              <a:rPr lang="en-US" dirty="0" err="1"/>
              <a:t>l'accès</a:t>
            </a:r>
            <a:r>
              <a:rPr lang="en-US" dirty="0"/>
              <a:t> au parking aux seuls </a:t>
            </a:r>
            <a:r>
              <a:rPr lang="en-US" dirty="0" err="1"/>
              <a:t>employés</a:t>
            </a:r>
            <a:r>
              <a:rPr lang="en-US" dirty="0"/>
              <a:t> et </a:t>
            </a:r>
            <a:r>
              <a:rPr lang="en-US" dirty="0" err="1"/>
              <a:t>visiteurs</a:t>
            </a:r>
            <a:r>
              <a:rPr lang="en-US" dirty="0"/>
              <a:t> </a:t>
            </a:r>
            <a:r>
              <a:rPr lang="en-US" dirty="0" err="1"/>
              <a:t>autorisés</a:t>
            </a:r>
            <a:r>
              <a:rPr lang="en-US" dirty="0"/>
              <a:t>, </a:t>
            </a:r>
            <a:r>
              <a:rPr lang="en-US" dirty="0" err="1"/>
              <a:t>augmentant</a:t>
            </a:r>
            <a:r>
              <a:rPr lang="en-US" dirty="0"/>
              <a:t> le </a:t>
            </a:r>
            <a:r>
              <a:rPr lang="en-US" dirty="0" err="1"/>
              <a:t>risque</a:t>
            </a:r>
            <a:r>
              <a:rPr lang="en-US" dirty="0"/>
              <a:t> </a:t>
            </a:r>
            <a:r>
              <a:rPr lang="en-US" dirty="0" err="1"/>
              <a:t>d'utilisation</a:t>
            </a:r>
            <a:r>
              <a:rPr lang="en-US" dirty="0"/>
              <a:t> non </a:t>
            </a:r>
            <a:r>
              <a:rPr lang="en-US" dirty="0" err="1"/>
              <a:t>autorisée</a:t>
            </a:r>
            <a:r>
              <a:rPr lang="en-US" dirty="0"/>
              <a:t>.</a:t>
            </a:r>
          </a:p>
          <a:p>
            <a:r>
              <a:rPr lang="en-US" dirty="0" err="1"/>
              <a:t>Conséquences</a:t>
            </a:r>
            <a:endParaRPr lang="en-US" dirty="0"/>
          </a:p>
          <a:p>
            <a:r>
              <a:rPr lang="en-US" dirty="0"/>
              <a:t>Temps de recherche </a:t>
            </a:r>
            <a:r>
              <a:rPr lang="en-US" dirty="0" err="1"/>
              <a:t>augmenté</a:t>
            </a:r>
            <a:r>
              <a:rPr lang="en-US" dirty="0"/>
              <a:t> : Les </a:t>
            </a:r>
            <a:r>
              <a:rPr lang="en-US" dirty="0" err="1"/>
              <a:t>employés</a:t>
            </a:r>
            <a:r>
              <a:rPr lang="en-US" dirty="0"/>
              <a:t> </a:t>
            </a:r>
            <a:r>
              <a:rPr lang="en-US" dirty="0" err="1"/>
              <a:t>passent</a:t>
            </a:r>
            <a:r>
              <a:rPr lang="en-US" dirty="0"/>
              <a:t> plus de temps à </a:t>
            </a:r>
            <a:r>
              <a:rPr lang="en-US" dirty="0" err="1"/>
              <a:t>chercher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place de parking disponible, </a:t>
            </a:r>
            <a:r>
              <a:rPr lang="en-US" dirty="0" err="1"/>
              <a:t>entraînant</a:t>
            </a:r>
            <a:r>
              <a:rPr lang="en-US" dirty="0"/>
              <a:t> des retards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perte</a:t>
            </a:r>
            <a:r>
              <a:rPr lang="en-US" dirty="0"/>
              <a:t> de </a:t>
            </a:r>
            <a:r>
              <a:rPr lang="en-US" dirty="0" err="1"/>
              <a:t>productivité</a:t>
            </a:r>
            <a:r>
              <a:rPr lang="en-US" dirty="0"/>
              <a:t>.</a:t>
            </a:r>
          </a:p>
          <a:p>
            <a:r>
              <a:rPr lang="en-US" dirty="0"/>
              <a:t>Sécurité </a:t>
            </a:r>
            <a:r>
              <a:rPr lang="en-US" dirty="0" err="1"/>
              <a:t>réduite</a:t>
            </a:r>
            <a:r>
              <a:rPr lang="en-US" dirty="0"/>
              <a:t> : </a:t>
            </a:r>
            <a:r>
              <a:rPr lang="en-US" dirty="0" err="1"/>
              <a:t>L'absence</a:t>
            </a:r>
            <a:r>
              <a:rPr lang="en-US" dirty="0"/>
              <a:t> de barrières et de </a:t>
            </a:r>
            <a:r>
              <a:rPr lang="en-US" dirty="0" err="1"/>
              <a:t>contrôle</a:t>
            </a:r>
            <a:r>
              <a:rPr lang="en-US" dirty="0"/>
              <a:t> </a:t>
            </a:r>
            <a:r>
              <a:rPr lang="en-US" dirty="0" err="1"/>
              <a:t>réduit</a:t>
            </a:r>
            <a:r>
              <a:rPr lang="en-US" dirty="0"/>
              <a:t> la </a:t>
            </a:r>
            <a:r>
              <a:rPr lang="en-US" dirty="0" err="1"/>
              <a:t>sécurité</a:t>
            </a:r>
            <a:r>
              <a:rPr lang="en-US" dirty="0"/>
              <a:t> des </a:t>
            </a:r>
            <a:r>
              <a:rPr lang="en-US" dirty="0" err="1"/>
              <a:t>véhicules</a:t>
            </a:r>
            <a:r>
              <a:rPr lang="en-US" dirty="0"/>
              <a:t> et </a:t>
            </a:r>
            <a:r>
              <a:rPr lang="en-US" dirty="0" err="1"/>
              <a:t>augmente</a:t>
            </a:r>
            <a:r>
              <a:rPr lang="en-US" dirty="0"/>
              <a:t> le </a:t>
            </a:r>
            <a:r>
              <a:rPr lang="en-US" dirty="0" err="1"/>
              <a:t>risque</a:t>
            </a:r>
            <a:r>
              <a:rPr lang="en-US" dirty="0"/>
              <a:t> de vols </a:t>
            </a:r>
            <a:r>
              <a:rPr lang="en-US" dirty="0" err="1"/>
              <a:t>ou</a:t>
            </a:r>
            <a:r>
              <a:rPr lang="en-US" dirty="0"/>
              <a:t> de </a:t>
            </a:r>
            <a:r>
              <a:rPr lang="en-US" dirty="0" err="1"/>
              <a:t>dommages</a:t>
            </a:r>
            <a:r>
              <a:rPr lang="en-US" dirty="0"/>
              <a:t>.</a:t>
            </a:r>
          </a:p>
          <a:p>
            <a:r>
              <a:rPr lang="en-US" dirty="0"/>
              <a:t>Impact</a:t>
            </a:r>
          </a:p>
          <a:p>
            <a:r>
              <a:rPr lang="en-US" dirty="0" err="1"/>
              <a:t>Insatisfaction</a:t>
            </a:r>
            <a:r>
              <a:rPr lang="en-US" dirty="0"/>
              <a:t> des </a:t>
            </a:r>
            <a:r>
              <a:rPr lang="en-US" dirty="0" err="1"/>
              <a:t>employés</a:t>
            </a:r>
            <a:r>
              <a:rPr lang="en-US" dirty="0"/>
              <a:t> : Les </a:t>
            </a:r>
            <a:r>
              <a:rPr lang="en-US" dirty="0" err="1"/>
              <a:t>employés</a:t>
            </a:r>
            <a:r>
              <a:rPr lang="en-US" dirty="0"/>
              <a:t> </a:t>
            </a:r>
            <a:r>
              <a:rPr lang="en-US" dirty="0" err="1"/>
              <a:t>deviennent</a:t>
            </a:r>
            <a:r>
              <a:rPr lang="en-US" dirty="0"/>
              <a:t> </a:t>
            </a:r>
            <a:r>
              <a:rPr lang="en-US" dirty="0" err="1"/>
              <a:t>mécontents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raison du manque </a:t>
            </a:r>
            <a:r>
              <a:rPr lang="en-US" dirty="0" err="1"/>
              <a:t>d'organisation</a:t>
            </a:r>
            <a:r>
              <a:rPr lang="en-US" dirty="0"/>
              <a:t> et des </a:t>
            </a:r>
            <a:r>
              <a:rPr lang="en-US" dirty="0" err="1"/>
              <a:t>difficultés</a:t>
            </a:r>
            <a:r>
              <a:rPr lang="en-US" dirty="0"/>
              <a:t> </a:t>
            </a:r>
            <a:r>
              <a:rPr lang="en-US" dirty="0" err="1"/>
              <a:t>rencontrées</a:t>
            </a:r>
            <a:r>
              <a:rPr lang="en-US" dirty="0"/>
              <a:t> pour </a:t>
            </a:r>
            <a:r>
              <a:rPr lang="en-US" dirty="0" err="1"/>
              <a:t>trouver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place de parking.</a:t>
            </a:r>
          </a:p>
          <a:p>
            <a:r>
              <a:rPr lang="en-US" dirty="0" err="1"/>
              <a:t>Efficacité</a:t>
            </a:r>
            <a:r>
              <a:rPr lang="en-US" dirty="0"/>
              <a:t> </a:t>
            </a:r>
            <a:r>
              <a:rPr lang="en-US" dirty="0" err="1"/>
              <a:t>opérationnelle</a:t>
            </a:r>
            <a:r>
              <a:rPr lang="en-US" dirty="0"/>
              <a:t> </a:t>
            </a:r>
            <a:r>
              <a:rPr lang="en-US" dirty="0" err="1"/>
              <a:t>diminuée</a:t>
            </a:r>
            <a:r>
              <a:rPr lang="en-US" dirty="0"/>
              <a:t> : Les </a:t>
            </a:r>
            <a:r>
              <a:rPr lang="en-US" dirty="0" err="1"/>
              <a:t>gestionnaires</a:t>
            </a:r>
            <a:r>
              <a:rPr lang="en-US" dirty="0"/>
              <a:t> de parking de </a:t>
            </a:r>
            <a:r>
              <a:rPr lang="en-US" dirty="0" err="1"/>
              <a:t>l'entreprise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du mal à </a:t>
            </a:r>
            <a:r>
              <a:rPr lang="en-US" dirty="0" err="1"/>
              <a:t>contrôler</a:t>
            </a:r>
            <a:r>
              <a:rPr lang="en-US" dirty="0"/>
              <a:t> et </a:t>
            </a:r>
            <a:r>
              <a:rPr lang="en-US" dirty="0" err="1"/>
              <a:t>optimiser</a:t>
            </a:r>
            <a:r>
              <a:rPr lang="en-US" dirty="0"/>
              <a:t> </a:t>
            </a:r>
            <a:r>
              <a:rPr lang="en-US" dirty="0" err="1"/>
              <a:t>l'utilisation</a:t>
            </a:r>
            <a:r>
              <a:rPr lang="en-US" dirty="0"/>
              <a:t> de </a:t>
            </a:r>
            <a:r>
              <a:rPr lang="en-US" dirty="0" err="1"/>
              <a:t>l'espace</a:t>
            </a:r>
            <a:r>
              <a:rPr lang="en-US" dirty="0"/>
              <a:t> de </a:t>
            </a:r>
            <a:r>
              <a:rPr lang="en-US" dirty="0" err="1"/>
              <a:t>stationnement</a:t>
            </a:r>
            <a:r>
              <a:rPr lang="en-US" dirty="0"/>
              <a:t>, </a:t>
            </a:r>
            <a:r>
              <a:rPr lang="en-US" dirty="0" err="1"/>
              <a:t>entraînant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mauvaise</a:t>
            </a:r>
            <a:r>
              <a:rPr lang="en-US" dirty="0"/>
              <a:t> gestion des </a:t>
            </a:r>
            <a:r>
              <a:rPr lang="en-US" dirty="0" err="1"/>
              <a:t>ressources</a:t>
            </a:r>
            <a:r>
              <a:rPr lang="en-US" dirty="0"/>
              <a:t>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perte</a:t>
            </a:r>
            <a:r>
              <a:rPr lang="en-US" dirty="0"/>
              <a:t> de temps.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16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4.svg"/><Relationship Id="rId7" Type="http://schemas.openxmlformats.org/officeDocument/2006/relationships/image" Target="../media/image46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80.png"/><Relationship Id="rId5" Type="http://schemas.openxmlformats.org/officeDocument/2006/relationships/image" Target="../media/image55.png"/><Relationship Id="rId15" Type="http://schemas.openxmlformats.org/officeDocument/2006/relationships/image" Target="../media/image45.png"/><Relationship Id="rId10" Type="http://schemas.openxmlformats.org/officeDocument/2006/relationships/image" Target="../media/image61.png"/><Relationship Id="rId4" Type="http://schemas.openxmlformats.org/officeDocument/2006/relationships/image" Target="../media/image54.sv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8.svg"/><Relationship Id="rId4" Type="http://schemas.openxmlformats.org/officeDocument/2006/relationships/image" Target="../media/image54.svg"/><Relationship Id="rId9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svg"/><Relationship Id="rId12" Type="http://schemas.openxmlformats.org/officeDocument/2006/relationships/image" Target="../media/image9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11" Type="http://schemas.openxmlformats.org/officeDocument/2006/relationships/image" Target="../media/image98.png"/><Relationship Id="rId5" Type="http://schemas.openxmlformats.org/officeDocument/2006/relationships/image" Target="../media/image54.svg"/><Relationship Id="rId10" Type="http://schemas.openxmlformats.org/officeDocument/2006/relationships/image" Target="../media/image97.jpeg"/><Relationship Id="rId4" Type="http://schemas.openxmlformats.org/officeDocument/2006/relationships/image" Target="../media/image5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16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10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10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4.png"/><Relationship Id="rId5" Type="http://schemas.openxmlformats.org/officeDocument/2006/relationships/image" Target="../media/image56.svg"/><Relationship Id="rId10" Type="http://schemas.openxmlformats.org/officeDocument/2006/relationships/image" Target="../media/image101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svg"/><Relationship Id="rId12" Type="http://schemas.openxmlformats.org/officeDocument/2006/relationships/image" Target="../media/image10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5.png"/><Relationship Id="rId11" Type="http://schemas.openxmlformats.org/officeDocument/2006/relationships/image" Target="../media/image10.svg"/><Relationship Id="rId5" Type="http://schemas.openxmlformats.org/officeDocument/2006/relationships/image" Target="../media/image54.svg"/><Relationship Id="rId10" Type="http://schemas.openxmlformats.org/officeDocument/2006/relationships/image" Target="../media/image9.png"/><Relationship Id="rId4" Type="http://schemas.openxmlformats.org/officeDocument/2006/relationships/image" Target="../media/image53.png"/><Relationship Id="rId9" Type="http://schemas.openxmlformats.org/officeDocument/2006/relationships/image" Target="../media/image8.svg"/><Relationship Id="rId14" Type="http://schemas.openxmlformats.org/officeDocument/2006/relationships/image" Target="../media/image9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54.svg"/><Relationship Id="rId7" Type="http://schemas.openxmlformats.org/officeDocument/2006/relationships/image" Target="../media/image10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59.png"/><Relationship Id="rId5" Type="http://schemas.openxmlformats.org/officeDocument/2006/relationships/image" Target="../media/image56.svg"/><Relationship Id="rId10" Type="http://schemas.openxmlformats.org/officeDocument/2006/relationships/image" Target="../media/image106.svg"/><Relationship Id="rId4" Type="http://schemas.openxmlformats.org/officeDocument/2006/relationships/image" Target="../media/image55.png"/><Relationship Id="rId9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56.svg"/><Relationship Id="rId7" Type="http://schemas.openxmlformats.org/officeDocument/2006/relationships/image" Target="../media/image54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8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128.png"/><Relationship Id="rId3" Type="http://schemas.openxmlformats.org/officeDocument/2006/relationships/image" Target="../media/image17.png"/><Relationship Id="rId7" Type="http://schemas.openxmlformats.org/officeDocument/2006/relationships/image" Target="../media/image122.png"/><Relationship Id="rId12" Type="http://schemas.openxmlformats.org/officeDocument/2006/relationships/image" Target="../media/image12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8.svg"/><Relationship Id="rId9" Type="http://schemas.openxmlformats.org/officeDocument/2006/relationships/image" Target="../media/image124.png"/><Relationship Id="rId14" Type="http://schemas.openxmlformats.org/officeDocument/2006/relationships/image" Target="../media/image12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13" Type="http://schemas.openxmlformats.org/officeDocument/2006/relationships/image" Target="../media/image140.png"/><Relationship Id="rId18" Type="http://schemas.openxmlformats.org/officeDocument/2006/relationships/image" Target="../media/image145.jpe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sv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sv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svg"/><Relationship Id="rId4" Type="http://schemas.openxmlformats.org/officeDocument/2006/relationships/image" Target="../media/image131.svg"/><Relationship Id="rId9" Type="http://schemas.openxmlformats.org/officeDocument/2006/relationships/image" Target="../media/image136.png"/><Relationship Id="rId14" Type="http://schemas.openxmlformats.org/officeDocument/2006/relationships/image" Target="../media/image1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13" Type="http://schemas.openxmlformats.org/officeDocument/2006/relationships/image" Target="../media/image148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4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sv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0" Type="http://schemas.openxmlformats.org/officeDocument/2006/relationships/image" Target="../media/image137.svg"/><Relationship Id="rId4" Type="http://schemas.openxmlformats.org/officeDocument/2006/relationships/image" Target="../media/image131.svg"/><Relationship Id="rId9" Type="http://schemas.openxmlformats.org/officeDocument/2006/relationships/image" Target="../media/image136.png"/><Relationship Id="rId14" Type="http://schemas.openxmlformats.org/officeDocument/2006/relationships/image" Target="../media/image14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8649" y="214453"/>
            <a:ext cx="15530702" cy="134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2"/>
              </a:lnSpc>
            </a:pPr>
            <a:r>
              <a:rPr lang="en-US" sz="2400">
                <a:solidFill>
                  <a:srgbClr val="FFFFFF"/>
                </a:solidFill>
                <a:latin typeface="League Spartan"/>
              </a:rPr>
              <a:t>Direction Générale des Etudes Technologiques</a:t>
            </a:r>
          </a:p>
          <a:p>
            <a:pPr algn="ctr">
              <a:lnSpc>
                <a:spcPts val="3672"/>
              </a:lnSpc>
            </a:pPr>
            <a:r>
              <a:rPr lang="en-US" sz="2400">
                <a:solidFill>
                  <a:srgbClr val="FFFFFF"/>
                </a:solidFill>
                <a:latin typeface="League Spartan"/>
              </a:rPr>
              <a:t>Institut Supérieur des Etudes Technologique de Rades</a:t>
            </a:r>
          </a:p>
          <a:p>
            <a:pPr algn="ctr">
              <a:lnSpc>
                <a:spcPts val="3672"/>
              </a:lnSpc>
            </a:pPr>
            <a:r>
              <a:rPr lang="en-US" sz="2400">
                <a:solidFill>
                  <a:srgbClr val="FFFFFF"/>
                </a:solidFill>
                <a:latin typeface="League Spartan"/>
              </a:rPr>
              <a:t>Département Technologies de l’Informatique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 l="-8573" t="-4129" r="-857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-395910" y="183287"/>
            <a:ext cx="19079819" cy="1942225"/>
            <a:chOff x="0" y="0"/>
            <a:chExt cx="5025138" cy="5115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25137" cy="511533"/>
            </a:xfrm>
            <a:custGeom>
              <a:avLst/>
              <a:gdLst/>
              <a:ahLst/>
              <a:cxnLst/>
              <a:rect l="l" t="t" r="r" b="b"/>
              <a:pathLst>
                <a:path w="5025137" h="511533">
                  <a:moveTo>
                    <a:pt x="20694" y="0"/>
                  </a:moveTo>
                  <a:lnTo>
                    <a:pt x="5004443" y="0"/>
                  </a:lnTo>
                  <a:cubicBezTo>
                    <a:pt x="5009932" y="0"/>
                    <a:pt x="5015195" y="2180"/>
                    <a:pt x="5019076" y="6061"/>
                  </a:cubicBezTo>
                  <a:cubicBezTo>
                    <a:pt x="5022957" y="9942"/>
                    <a:pt x="5025137" y="15206"/>
                    <a:pt x="5025137" y="20694"/>
                  </a:cubicBezTo>
                  <a:lnTo>
                    <a:pt x="5025137" y="490839"/>
                  </a:lnTo>
                  <a:cubicBezTo>
                    <a:pt x="5025137" y="496327"/>
                    <a:pt x="5022957" y="501591"/>
                    <a:pt x="5019076" y="505472"/>
                  </a:cubicBezTo>
                  <a:cubicBezTo>
                    <a:pt x="5015195" y="509352"/>
                    <a:pt x="5009932" y="511533"/>
                    <a:pt x="5004443" y="511533"/>
                  </a:cubicBezTo>
                  <a:lnTo>
                    <a:pt x="20694" y="511533"/>
                  </a:lnTo>
                  <a:cubicBezTo>
                    <a:pt x="15206" y="511533"/>
                    <a:pt x="9942" y="509352"/>
                    <a:pt x="6061" y="505472"/>
                  </a:cubicBezTo>
                  <a:cubicBezTo>
                    <a:pt x="2180" y="501591"/>
                    <a:pt x="0" y="496327"/>
                    <a:pt x="0" y="490839"/>
                  </a:cubicBezTo>
                  <a:lnTo>
                    <a:pt x="0" y="20694"/>
                  </a:lnTo>
                  <a:cubicBezTo>
                    <a:pt x="0" y="15206"/>
                    <a:pt x="2180" y="9942"/>
                    <a:pt x="6061" y="6061"/>
                  </a:cubicBezTo>
                  <a:cubicBezTo>
                    <a:pt x="9942" y="2180"/>
                    <a:pt x="15206" y="0"/>
                    <a:pt x="20694" y="0"/>
                  </a:cubicBezTo>
                  <a:close/>
                </a:path>
              </a:pathLst>
            </a:custGeom>
            <a:solidFill>
              <a:srgbClr val="050A30">
                <a:alpha val="67843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025138" cy="521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>
                      <a:alpha val="67843"/>
                    </a:srgbClr>
                  </a:solidFill>
                  <a:latin typeface="HK Grotesk Bold"/>
                </a:rPr>
                <a:t>Ministère de l’Enseignement Supérieur et de la Recherche Scientifique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>
                      <a:alpha val="67843"/>
                    </a:srgbClr>
                  </a:solidFill>
                  <a:latin typeface="HK Grotesk Bold"/>
                </a:rPr>
                <a:t>Direction Générale des Etudes Technologiques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>
                      <a:alpha val="67843"/>
                    </a:srgbClr>
                  </a:solidFill>
                  <a:latin typeface="HK Grotesk Bold"/>
                </a:rPr>
                <a:t>Institut des Etudes Technologiques de Rades (ISET Rades)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>
                      <a:alpha val="67843"/>
                    </a:srgbClr>
                  </a:solidFill>
                  <a:latin typeface="HK Grotesk Bold"/>
                </a:rPr>
                <a:t> Département Technologies de l’Informatique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96865" y="378405"/>
            <a:ext cx="1463670" cy="1515322"/>
          </a:xfrm>
          <a:custGeom>
            <a:avLst/>
            <a:gdLst/>
            <a:ahLst/>
            <a:cxnLst/>
            <a:rect l="l" t="t" r="r" b="b"/>
            <a:pathLst>
              <a:path w="1463670" h="1515322">
                <a:moveTo>
                  <a:pt x="0" y="0"/>
                </a:moveTo>
                <a:lnTo>
                  <a:pt x="1463670" y="0"/>
                </a:lnTo>
                <a:lnTo>
                  <a:pt x="1463670" y="1515322"/>
                </a:lnTo>
                <a:lnTo>
                  <a:pt x="0" y="1515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5" b="-69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7932173" y="7557641"/>
            <a:ext cx="3867890" cy="2567312"/>
          </a:xfrm>
          <a:custGeom>
            <a:avLst/>
            <a:gdLst/>
            <a:ahLst/>
            <a:cxnLst/>
            <a:rect l="l" t="t" r="r" b="b"/>
            <a:pathLst>
              <a:path w="3867890" h="2567312">
                <a:moveTo>
                  <a:pt x="0" y="0"/>
                </a:moveTo>
                <a:lnTo>
                  <a:pt x="3867890" y="0"/>
                </a:lnTo>
                <a:lnTo>
                  <a:pt x="3867890" y="2567312"/>
                </a:lnTo>
                <a:lnTo>
                  <a:pt x="0" y="256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-8193072" y="7867650"/>
            <a:ext cx="12488892" cy="2245025"/>
            <a:chOff x="0" y="0"/>
            <a:chExt cx="3289256" cy="5912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9256" cy="591282"/>
            </a:xfrm>
            <a:custGeom>
              <a:avLst/>
              <a:gdLst/>
              <a:ahLst/>
              <a:cxnLst/>
              <a:rect l="l" t="t" r="r" b="b"/>
              <a:pathLst>
                <a:path w="3289256" h="591282">
                  <a:moveTo>
                    <a:pt x="31615" y="0"/>
                  </a:moveTo>
                  <a:lnTo>
                    <a:pt x="3257641" y="0"/>
                  </a:lnTo>
                  <a:cubicBezTo>
                    <a:pt x="3266025" y="0"/>
                    <a:pt x="3274067" y="3331"/>
                    <a:pt x="3279996" y="9260"/>
                  </a:cubicBezTo>
                  <a:cubicBezTo>
                    <a:pt x="3285925" y="15189"/>
                    <a:pt x="3289256" y="23230"/>
                    <a:pt x="3289256" y="31615"/>
                  </a:cubicBezTo>
                  <a:lnTo>
                    <a:pt x="3289256" y="559667"/>
                  </a:lnTo>
                  <a:cubicBezTo>
                    <a:pt x="3289256" y="568052"/>
                    <a:pt x="3285925" y="576093"/>
                    <a:pt x="3279996" y="582022"/>
                  </a:cubicBezTo>
                  <a:cubicBezTo>
                    <a:pt x="3274067" y="587951"/>
                    <a:pt x="3266025" y="591282"/>
                    <a:pt x="3257641" y="591282"/>
                  </a:cubicBezTo>
                  <a:lnTo>
                    <a:pt x="31615" y="591282"/>
                  </a:lnTo>
                  <a:cubicBezTo>
                    <a:pt x="23230" y="591282"/>
                    <a:pt x="15189" y="587951"/>
                    <a:pt x="9260" y="582022"/>
                  </a:cubicBezTo>
                  <a:cubicBezTo>
                    <a:pt x="3331" y="576093"/>
                    <a:pt x="0" y="568052"/>
                    <a:pt x="0" y="559667"/>
                  </a:cubicBezTo>
                  <a:lnTo>
                    <a:pt x="0" y="31615"/>
                  </a:lnTo>
                  <a:cubicBezTo>
                    <a:pt x="0" y="23230"/>
                    <a:pt x="3331" y="15189"/>
                    <a:pt x="9260" y="9260"/>
                  </a:cubicBezTo>
                  <a:cubicBezTo>
                    <a:pt x="15189" y="3331"/>
                    <a:pt x="23230" y="0"/>
                    <a:pt x="31615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289256" cy="600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778421" y="7867650"/>
            <a:ext cx="12488892" cy="2245025"/>
            <a:chOff x="0" y="0"/>
            <a:chExt cx="3289256" cy="5912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89256" cy="591282"/>
            </a:xfrm>
            <a:custGeom>
              <a:avLst/>
              <a:gdLst/>
              <a:ahLst/>
              <a:cxnLst/>
              <a:rect l="l" t="t" r="r" b="b"/>
              <a:pathLst>
                <a:path w="3289256" h="591282">
                  <a:moveTo>
                    <a:pt x="31615" y="0"/>
                  </a:moveTo>
                  <a:lnTo>
                    <a:pt x="3257641" y="0"/>
                  </a:lnTo>
                  <a:cubicBezTo>
                    <a:pt x="3266025" y="0"/>
                    <a:pt x="3274067" y="3331"/>
                    <a:pt x="3279996" y="9260"/>
                  </a:cubicBezTo>
                  <a:cubicBezTo>
                    <a:pt x="3285925" y="15189"/>
                    <a:pt x="3289256" y="23230"/>
                    <a:pt x="3289256" y="31615"/>
                  </a:cubicBezTo>
                  <a:lnTo>
                    <a:pt x="3289256" y="559667"/>
                  </a:lnTo>
                  <a:cubicBezTo>
                    <a:pt x="3289256" y="568052"/>
                    <a:pt x="3285925" y="576093"/>
                    <a:pt x="3279996" y="582022"/>
                  </a:cubicBezTo>
                  <a:cubicBezTo>
                    <a:pt x="3274067" y="587951"/>
                    <a:pt x="3266025" y="591282"/>
                    <a:pt x="3257641" y="591282"/>
                  </a:cubicBezTo>
                  <a:lnTo>
                    <a:pt x="31615" y="591282"/>
                  </a:lnTo>
                  <a:cubicBezTo>
                    <a:pt x="23230" y="591282"/>
                    <a:pt x="15189" y="587951"/>
                    <a:pt x="9260" y="582022"/>
                  </a:cubicBezTo>
                  <a:cubicBezTo>
                    <a:pt x="3331" y="576093"/>
                    <a:pt x="0" y="568052"/>
                    <a:pt x="0" y="559667"/>
                  </a:cubicBezTo>
                  <a:lnTo>
                    <a:pt x="0" y="31615"/>
                  </a:lnTo>
                  <a:cubicBezTo>
                    <a:pt x="0" y="23230"/>
                    <a:pt x="3331" y="15189"/>
                    <a:pt x="9260" y="9260"/>
                  </a:cubicBezTo>
                  <a:cubicBezTo>
                    <a:pt x="15189" y="3331"/>
                    <a:pt x="23230" y="0"/>
                    <a:pt x="31615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289256" cy="600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930793" y="6825102"/>
            <a:ext cx="8051234" cy="4441545"/>
            <a:chOff x="0" y="0"/>
            <a:chExt cx="10734979" cy="59220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34979" cy="5922059"/>
            </a:xfrm>
            <a:custGeom>
              <a:avLst/>
              <a:gdLst/>
              <a:ahLst/>
              <a:cxnLst/>
              <a:rect l="l" t="t" r="r" b="b"/>
              <a:pathLst>
                <a:path w="10734979" h="5922059">
                  <a:moveTo>
                    <a:pt x="0" y="0"/>
                  </a:moveTo>
                  <a:lnTo>
                    <a:pt x="10734979" y="0"/>
                  </a:lnTo>
                  <a:lnTo>
                    <a:pt x="10734979" y="5922059"/>
                  </a:lnTo>
                  <a:lnTo>
                    <a:pt x="0" y="5922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0423" b="-10423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181264" y="469568"/>
              <a:ext cx="1820576" cy="1444018"/>
            </a:xfrm>
            <a:custGeom>
              <a:avLst/>
              <a:gdLst/>
              <a:ahLst/>
              <a:cxnLst/>
              <a:rect l="l" t="t" r="r" b="b"/>
              <a:pathLst>
                <a:path w="1820576" h="1444018">
                  <a:moveTo>
                    <a:pt x="0" y="0"/>
                  </a:moveTo>
                  <a:lnTo>
                    <a:pt x="1820576" y="0"/>
                  </a:lnTo>
                  <a:lnTo>
                    <a:pt x="1820576" y="1444018"/>
                  </a:lnTo>
                  <a:lnTo>
                    <a:pt x="0" y="1444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148390" y="278699"/>
            <a:ext cx="2139610" cy="1714734"/>
          </a:xfrm>
          <a:custGeom>
            <a:avLst/>
            <a:gdLst/>
            <a:ahLst/>
            <a:cxnLst/>
            <a:rect l="l" t="t" r="r" b="b"/>
            <a:pathLst>
              <a:path w="2139610" h="1714734">
                <a:moveTo>
                  <a:pt x="0" y="0"/>
                </a:moveTo>
                <a:lnTo>
                  <a:pt x="2139610" y="0"/>
                </a:lnTo>
                <a:lnTo>
                  <a:pt x="2139610" y="1714734"/>
                </a:lnTo>
                <a:lnTo>
                  <a:pt x="0" y="17147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49588" t="-11433" b="-1095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45903" y="8180537"/>
            <a:ext cx="4149918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Réalisé par : </a:t>
            </a:r>
          </a:p>
          <a:p>
            <a:pPr marL="755665" lvl="1" indent="-377833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Manai Yassine </a:t>
            </a:r>
          </a:p>
          <a:p>
            <a:pPr marL="755665" lvl="1" indent="-377833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Zayati Sofiene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899554" y="3428990"/>
            <a:ext cx="12488892" cy="2245025"/>
            <a:chOff x="0" y="0"/>
            <a:chExt cx="3289256" cy="5912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89256" cy="591282"/>
            </a:xfrm>
            <a:custGeom>
              <a:avLst/>
              <a:gdLst/>
              <a:ahLst/>
              <a:cxnLst/>
              <a:rect l="l" t="t" r="r" b="b"/>
              <a:pathLst>
                <a:path w="3289256" h="591282">
                  <a:moveTo>
                    <a:pt x="31615" y="0"/>
                  </a:moveTo>
                  <a:lnTo>
                    <a:pt x="3257641" y="0"/>
                  </a:lnTo>
                  <a:cubicBezTo>
                    <a:pt x="3266025" y="0"/>
                    <a:pt x="3274067" y="3331"/>
                    <a:pt x="3279996" y="9260"/>
                  </a:cubicBezTo>
                  <a:cubicBezTo>
                    <a:pt x="3285925" y="15189"/>
                    <a:pt x="3289256" y="23230"/>
                    <a:pt x="3289256" y="31615"/>
                  </a:cubicBezTo>
                  <a:lnTo>
                    <a:pt x="3289256" y="559667"/>
                  </a:lnTo>
                  <a:cubicBezTo>
                    <a:pt x="3289256" y="568052"/>
                    <a:pt x="3285925" y="576093"/>
                    <a:pt x="3279996" y="582022"/>
                  </a:cubicBezTo>
                  <a:cubicBezTo>
                    <a:pt x="3274067" y="587951"/>
                    <a:pt x="3266025" y="591282"/>
                    <a:pt x="3257641" y="591282"/>
                  </a:cubicBezTo>
                  <a:lnTo>
                    <a:pt x="31615" y="591282"/>
                  </a:lnTo>
                  <a:cubicBezTo>
                    <a:pt x="23230" y="591282"/>
                    <a:pt x="15189" y="587951"/>
                    <a:pt x="9260" y="582022"/>
                  </a:cubicBezTo>
                  <a:cubicBezTo>
                    <a:pt x="3331" y="576093"/>
                    <a:pt x="0" y="568052"/>
                    <a:pt x="0" y="559667"/>
                  </a:cubicBezTo>
                  <a:lnTo>
                    <a:pt x="0" y="31615"/>
                  </a:lnTo>
                  <a:cubicBezTo>
                    <a:pt x="0" y="23230"/>
                    <a:pt x="3331" y="15189"/>
                    <a:pt x="9260" y="9260"/>
                  </a:cubicBezTo>
                  <a:cubicBezTo>
                    <a:pt x="15189" y="3331"/>
                    <a:pt x="23230" y="0"/>
                    <a:pt x="31615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3289256" cy="600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188970" y="3884753"/>
            <a:ext cx="1191006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HK Grotesk Medium"/>
              </a:rPr>
              <a:t>Système de Gestion et de Supervision de Parking</a:t>
            </a:r>
          </a:p>
          <a:p>
            <a:pPr algn="ctr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League Spartan"/>
              </a:rPr>
              <a:t>« MacroPark »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85575" y="8180537"/>
            <a:ext cx="4708599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Encadré par : </a:t>
            </a:r>
          </a:p>
          <a:p>
            <a:pPr marL="755665" lvl="1" indent="-377833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Mr Melki Sami</a:t>
            </a:r>
          </a:p>
          <a:p>
            <a:pPr marL="755665" lvl="1" indent="-377833" algn="l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Mr Bradai Zied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48125" y="5745452"/>
            <a:ext cx="143917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Réalisé au sein de Scheidt &amp; Bachmann Maghreb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0088" y="2942845"/>
            <a:ext cx="9322718" cy="2000710"/>
            <a:chOff x="0" y="0"/>
            <a:chExt cx="12430290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432634" y="3281213"/>
            <a:ext cx="8817625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dirty="0">
                <a:solidFill>
                  <a:srgbClr val="050A30"/>
                </a:solidFill>
                <a:latin typeface="HK Grotesk Bold"/>
              </a:rPr>
              <a:t>Ecosystem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91741" y="2942845"/>
            <a:ext cx="2074718" cy="2000710"/>
            <a:chOff x="0" y="0"/>
            <a:chExt cx="2766290" cy="2667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3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589208" y="-1168072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69" y="0"/>
                </a:lnTo>
                <a:lnTo>
                  <a:pt x="9939569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11" name="AutoShape 11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126703" y="-132128"/>
              <a:ext cx="1184064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8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912998" y="5935705"/>
            <a:ext cx="7375002" cy="3661881"/>
          </a:xfrm>
          <a:custGeom>
            <a:avLst/>
            <a:gdLst/>
            <a:ahLst/>
            <a:cxnLst/>
            <a:rect l="l" t="t" r="r" b="b"/>
            <a:pathLst>
              <a:path w="7375002" h="3661881">
                <a:moveTo>
                  <a:pt x="0" y="0"/>
                </a:moveTo>
                <a:lnTo>
                  <a:pt x="7375002" y="0"/>
                </a:lnTo>
                <a:lnTo>
                  <a:pt x="7375002" y="3661880"/>
                </a:lnTo>
                <a:lnTo>
                  <a:pt x="0" y="3661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1509" y="0"/>
            <a:ext cx="14784983" cy="10287000"/>
          </a:xfrm>
          <a:custGeom>
            <a:avLst/>
            <a:gdLst/>
            <a:ahLst/>
            <a:cxnLst/>
            <a:rect l="l" t="t" r="r" b="b"/>
            <a:pathLst>
              <a:path w="14784983" h="10287000">
                <a:moveTo>
                  <a:pt x="0" y="0"/>
                </a:moveTo>
                <a:lnTo>
                  <a:pt x="14784982" y="0"/>
                </a:lnTo>
                <a:lnTo>
                  <a:pt x="147849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2" b="-812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9687" y="1216502"/>
            <a:ext cx="9322718" cy="2000710"/>
            <a:chOff x="0" y="0"/>
            <a:chExt cx="12430290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652233" y="1554870"/>
            <a:ext cx="8817625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050A30"/>
                </a:solidFill>
                <a:latin typeface="HK Grotesk Bold"/>
              </a:rPr>
              <a:t>Admin Plateform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11339" y="1216502"/>
            <a:ext cx="2074718" cy="2000710"/>
            <a:chOff x="0" y="0"/>
            <a:chExt cx="2766290" cy="2667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4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589208" y="-1168072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69" y="0"/>
                </a:lnTo>
                <a:lnTo>
                  <a:pt x="9939569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11" name="AutoShape 11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10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96619" y="5935705"/>
            <a:ext cx="7375002" cy="3661881"/>
          </a:xfrm>
          <a:custGeom>
            <a:avLst/>
            <a:gdLst/>
            <a:ahLst/>
            <a:cxnLst/>
            <a:rect l="l" t="t" r="r" b="b"/>
            <a:pathLst>
              <a:path w="7375002" h="3661881">
                <a:moveTo>
                  <a:pt x="0" y="0"/>
                </a:moveTo>
                <a:lnTo>
                  <a:pt x="7375002" y="0"/>
                </a:lnTo>
                <a:lnTo>
                  <a:pt x="7375002" y="3661880"/>
                </a:lnTo>
                <a:lnTo>
                  <a:pt x="0" y="3661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 rot="438">
            <a:off x="8615837" y="4001601"/>
            <a:ext cx="8697945" cy="441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Besoins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fonctionnels</a:t>
            </a:r>
            <a:endParaRPr lang="en-US" sz="3700" spc="436" dirty="0">
              <a:solidFill>
                <a:srgbClr val="050A30"/>
              </a:solidFill>
              <a:latin typeface="HK Grotesk"/>
            </a:endParaRPr>
          </a:p>
          <a:p>
            <a:pPr marL="399503" lvl="1" algn="l">
              <a:lnSpc>
                <a:spcPct val="200000"/>
              </a:lnSpc>
            </a:pP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Architecture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Technologies utilisées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Réalisation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25964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7" lvl="1" indent="-442594" algn="l">
              <a:lnSpc>
                <a:spcPts val="4919"/>
              </a:lnSpc>
              <a:buAutoNum type="arabicPeriod"/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BESOINS FONCTIONNELS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9068" y="3665058"/>
            <a:ext cx="14132646" cy="419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Gérer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la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liste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des utilisateurs du parking.</a:t>
            </a:r>
          </a:p>
          <a:p>
            <a:pPr algn="just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Gérer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la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liste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des invités du parking. </a:t>
            </a:r>
          </a:p>
          <a:p>
            <a:pPr algn="just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Gérer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la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liste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des barrières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installées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dans le parking. </a:t>
            </a:r>
          </a:p>
          <a:p>
            <a:pPr algn="just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Gérer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les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évènements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tels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que les entrées au parking. </a:t>
            </a: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Commander les barrières dans les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cas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d’urgences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262400" y="7301250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214350" y="0"/>
            <a:ext cx="9308101" cy="2948908"/>
          </a:xfrm>
          <a:custGeom>
            <a:avLst/>
            <a:gdLst/>
            <a:ahLst/>
            <a:cxnLst/>
            <a:rect l="l" t="t" r="r" b="b"/>
            <a:pathLst>
              <a:path w="9308101" h="2948908">
                <a:moveTo>
                  <a:pt x="0" y="0"/>
                </a:moveTo>
                <a:lnTo>
                  <a:pt x="9308101" y="0"/>
                </a:lnTo>
                <a:lnTo>
                  <a:pt x="9308101" y="2948908"/>
                </a:lnTo>
                <a:lnTo>
                  <a:pt x="0" y="294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7" name="AutoShape 7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37828" y="7769115"/>
            <a:ext cx="5187772" cy="1828470"/>
          </a:xfrm>
          <a:custGeom>
            <a:avLst/>
            <a:gdLst/>
            <a:ahLst/>
            <a:cxnLst/>
            <a:rect l="l" t="t" r="r" b="b"/>
            <a:pathLst>
              <a:path w="5187772" h="1828470">
                <a:moveTo>
                  <a:pt x="0" y="0"/>
                </a:moveTo>
                <a:lnTo>
                  <a:pt x="5187772" y="0"/>
                </a:lnTo>
                <a:lnTo>
                  <a:pt x="5187772" y="1828470"/>
                </a:lnTo>
                <a:lnTo>
                  <a:pt x="0" y="1828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25964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 dirty="0">
                <a:solidFill>
                  <a:srgbClr val="050A30"/>
                </a:solidFill>
                <a:latin typeface="HK Grotesk Bold"/>
              </a:rPr>
              <a:t>2. TECHNOLOGIES UTILISÉES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214350" y="0"/>
            <a:ext cx="9333584" cy="2956981"/>
          </a:xfrm>
          <a:custGeom>
            <a:avLst/>
            <a:gdLst/>
            <a:ahLst/>
            <a:cxnLst/>
            <a:rect l="l" t="t" r="r" b="b"/>
            <a:pathLst>
              <a:path w="9333584" h="2956981">
                <a:moveTo>
                  <a:pt x="0" y="0"/>
                </a:moveTo>
                <a:lnTo>
                  <a:pt x="9333584" y="0"/>
                </a:lnTo>
                <a:lnTo>
                  <a:pt x="9333584" y="2956981"/>
                </a:lnTo>
                <a:lnTo>
                  <a:pt x="0" y="2956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6" name="AutoShape 6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834141" y="4261837"/>
            <a:ext cx="2993299" cy="881663"/>
          </a:xfrm>
          <a:custGeom>
            <a:avLst/>
            <a:gdLst/>
            <a:ahLst/>
            <a:cxnLst/>
            <a:rect l="l" t="t" r="r" b="b"/>
            <a:pathLst>
              <a:path w="2993299" h="881663">
                <a:moveTo>
                  <a:pt x="0" y="0"/>
                </a:moveTo>
                <a:lnTo>
                  <a:pt x="2993299" y="0"/>
                </a:lnTo>
                <a:lnTo>
                  <a:pt x="2993299" y="881662"/>
                </a:lnTo>
                <a:lnTo>
                  <a:pt x="0" y="881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2192839" y="3763881"/>
            <a:ext cx="4890495" cy="3254402"/>
          </a:xfrm>
          <a:custGeom>
            <a:avLst/>
            <a:gdLst/>
            <a:ahLst/>
            <a:cxnLst/>
            <a:rect l="l" t="t" r="r" b="b"/>
            <a:pathLst>
              <a:path w="4890495" h="3254402">
                <a:moveTo>
                  <a:pt x="0" y="0"/>
                </a:moveTo>
                <a:lnTo>
                  <a:pt x="4890495" y="0"/>
                </a:lnTo>
                <a:lnTo>
                  <a:pt x="4890495" y="3254402"/>
                </a:lnTo>
                <a:lnTo>
                  <a:pt x="0" y="3254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AutoShape 12"/>
          <p:cNvSpPr/>
          <p:nvPr/>
        </p:nvSpPr>
        <p:spPr>
          <a:xfrm flipV="1">
            <a:off x="8792267" y="3850512"/>
            <a:ext cx="0" cy="31072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1613982" y="5418068"/>
            <a:ext cx="3172849" cy="1398254"/>
          </a:xfrm>
          <a:custGeom>
            <a:avLst/>
            <a:gdLst/>
            <a:ahLst/>
            <a:cxnLst/>
            <a:rect l="l" t="t" r="r" b="b"/>
            <a:pathLst>
              <a:path w="5813110" h="2512200">
                <a:moveTo>
                  <a:pt x="0" y="0"/>
                </a:moveTo>
                <a:lnTo>
                  <a:pt x="5813110" y="0"/>
                </a:lnTo>
                <a:lnTo>
                  <a:pt x="5813110" y="2512200"/>
                </a:lnTo>
                <a:lnTo>
                  <a:pt x="0" y="2512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029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4387886" y="7428616"/>
            <a:ext cx="3763834" cy="2402447"/>
          </a:xfrm>
          <a:custGeom>
            <a:avLst/>
            <a:gdLst/>
            <a:ahLst/>
            <a:cxnLst/>
            <a:rect l="l" t="t" r="r" b="b"/>
            <a:pathLst>
              <a:path w="3763834" h="2402447">
                <a:moveTo>
                  <a:pt x="0" y="0"/>
                </a:moveTo>
                <a:lnTo>
                  <a:pt x="3763834" y="0"/>
                </a:lnTo>
                <a:lnTo>
                  <a:pt x="3763834" y="2402447"/>
                </a:lnTo>
                <a:lnTo>
                  <a:pt x="0" y="2402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10363200" y="7993022"/>
            <a:ext cx="2264236" cy="1273633"/>
          </a:xfrm>
          <a:custGeom>
            <a:avLst/>
            <a:gdLst/>
            <a:ahLst/>
            <a:cxnLst/>
            <a:rect l="l" t="t" r="r" b="b"/>
            <a:pathLst>
              <a:path w="2264236" h="1273633">
                <a:moveTo>
                  <a:pt x="0" y="0"/>
                </a:moveTo>
                <a:lnTo>
                  <a:pt x="2264236" y="0"/>
                </a:lnTo>
                <a:lnTo>
                  <a:pt x="2264236" y="1273633"/>
                </a:lnTo>
                <a:lnTo>
                  <a:pt x="0" y="12736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15011400" y="4594213"/>
            <a:ext cx="2441307" cy="733408"/>
          </a:xfrm>
          <a:custGeom>
            <a:avLst/>
            <a:gdLst/>
            <a:ahLst/>
            <a:cxnLst/>
            <a:rect l="l" t="t" r="r" b="b"/>
            <a:pathLst>
              <a:path w="3050907" h="847075">
                <a:moveTo>
                  <a:pt x="0" y="0"/>
                </a:moveTo>
                <a:lnTo>
                  <a:pt x="3050907" y="0"/>
                </a:lnTo>
                <a:lnTo>
                  <a:pt x="3050907" y="847075"/>
                </a:lnTo>
                <a:lnTo>
                  <a:pt x="0" y="847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14909341" y="5843654"/>
            <a:ext cx="3378659" cy="1219569"/>
          </a:xfrm>
          <a:custGeom>
            <a:avLst/>
            <a:gdLst/>
            <a:ahLst/>
            <a:cxnLst/>
            <a:rect l="l" t="t" r="r" b="b"/>
            <a:pathLst>
              <a:path w="3378659" h="1219569">
                <a:moveTo>
                  <a:pt x="0" y="0"/>
                </a:moveTo>
                <a:lnTo>
                  <a:pt x="3378659" y="0"/>
                </a:lnTo>
                <a:lnTo>
                  <a:pt x="3378659" y="1219569"/>
                </a:lnTo>
                <a:lnTo>
                  <a:pt x="0" y="12195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Freeform 18"/>
          <p:cNvSpPr/>
          <p:nvPr/>
        </p:nvSpPr>
        <p:spPr>
          <a:xfrm>
            <a:off x="9134168" y="5404136"/>
            <a:ext cx="1930966" cy="733379"/>
          </a:xfrm>
          <a:custGeom>
            <a:avLst/>
            <a:gdLst/>
            <a:ahLst/>
            <a:cxnLst/>
            <a:rect l="l" t="t" r="r" b="b"/>
            <a:pathLst>
              <a:path w="3172849" h="1269140">
                <a:moveTo>
                  <a:pt x="0" y="0"/>
                </a:moveTo>
                <a:lnTo>
                  <a:pt x="3172849" y="0"/>
                </a:lnTo>
                <a:lnTo>
                  <a:pt x="3172849" y="1269140"/>
                </a:lnTo>
                <a:lnTo>
                  <a:pt x="0" y="12691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7A79AD58-40D8-A7C8-8684-A50B751AFD82}"/>
              </a:ext>
            </a:extLst>
          </p:cNvPr>
          <p:cNvSpPr txBox="1"/>
          <p:nvPr/>
        </p:nvSpPr>
        <p:spPr>
          <a:xfrm>
            <a:off x="2854586" y="3275625"/>
            <a:ext cx="3819747" cy="566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2800" spc="327" dirty="0">
                <a:solidFill>
                  <a:srgbClr val="050A30"/>
                </a:solidFill>
                <a:latin typeface="Grotesque Light" panose="020F0502020204030204" pitchFamily="34" charset="0"/>
              </a:rPr>
              <a:t>Frontend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21578C1-1835-4884-A34B-4199AD8F5238}"/>
              </a:ext>
            </a:extLst>
          </p:cNvPr>
          <p:cNvSpPr txBox="1"/>
          <p:nvPr/>
        </p:nvSpPr>
        <p:spPr>
          <a:xfrm>
            <a:off x="11971268" y="3275625"/>
            <a:ext cx="3819747" cy="566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2800" spc="327" dirty="0">
                <a:solidFill>
                  <a:srgbClr val="050A30"/>
                </a:solidFill>
                <a:latin typeface="Grotesque Light" panose="020F0502020204030204" pitchFamily="34" charset="0"/>
              </a:rPr>
              <a:t>Backend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A20BB39-10EE-999D-B7EE-206D142451A5}"/>
              </a:ext>
            </a:extLst>
          </p:cNvPr>
          <p:cNvSpPr txBox="1"/>
          <p:nvPr/>
        </p:nvSpPr>
        <p:spPr>
          <a:xfrm>
            <a:off x="6882394" y="7381054"/>
            <a:ext cx="3819747" cy="566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2800" spc="327" dirty="0">
                <a:solidFill>
                  <a:srgbClr val="050A30"/>
                </a:solidFill>
                <a:latin typeface="Grotesque Light" panose="020F0502020204030204" pitchFamily="34" charset="0"/>
              </a:rPr>
              <a:t>Database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3. ARCHITECTURE</a:t>
            </a:r>
          </a:p>
        </p:txBody>
      </p:sp>
      <p:sp>
        <p:nvSpPr>
          <p:cNvPr id="3" name="Freeform 3"/>
          <p:cNvSpPr/>
          <p:nvPr/>
        </p:nvSpPr>
        <p:spPr>
          <a:xfrm>
            <a:off x="-395051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144000" y="-94958"/>
            <a:ext cx="10684689" cy="3385026"/>
          </a:xfrm>
          <a:custGeom>
            <a:avLst/>
            <a:gdLst/>
            <a:ahLst/>
            <a:cxnLst/>
            <a:rect l="l" t="t" r="r" b="b"/>
            <a:pathLst>
              <a:path w="10684689" h="3385026">
                <a:moveTo>
                  <a:pt x="0" y="0"/>
                </a:moveTo>
                <a:lnTo>
                  <a:pt x="10684689" y="0"/>
                </a:lnTo>
                <a:lnTo>
                  <a:pt x="10684689" y="3385026"/>
                </a:lnTo>
                <a:lnTo>
                  <a:pt x="0" y="3385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6" name="AutoShape 6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061596"/>
            <a:ext cx="3215840" cy="2163807"/>
            <a:chOff x="0" y="0"/>
            <a:chExt cx="846970" cy="5698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6970" cy="569892"/>
            </a:xfrm>
            <a:custGeom>
              <a:avLst/>
              <a:gdLst/>
              <a:ahLst/>
              <a:cxnLst/>
              <a:rect l="l" t="t" r="r" b="b"/>
              <a:pathLst>
                <a:path w="846970" h="569892">
                  <a:moveTo>
                    <a:pt x="122779" y="0"/>
                  </a:moveTo>
                  <a:lnTo>
                    <a:pt x="724191" y="0"/>
                  </a:lnTo>
                  <a:cubicBezTo>
                    <a:pt x="756754" y="0"/>
                    <a:pt x="787984" y="12936"/>
                    <a:pt x="811009" y="35961"/>
                  </a:cubicBezTo>
                  <a:cubicBezTo>
                    <a:pt x="834035" y="58987"/>
                    <a:pt x="846970" y="90216"/>
                    <a:pt x="846970" y="122779"/>
                  </a:cubicBezTo>
                  <a:lnTo>
                    <a:pt x="846970" y="447113"/>
                  </a:lnTo>
                  <a:cubicBezTo>
                    <a:pt x="846970" y="479676"/>
                    <a:pt x="834035" y="510905"/>
                    <a:pt x="811009" y="533930"/>
                  </a:cubicBezTo>
                  <a:cubicBezTo>
                    <a:pt x="787984" y="556956"/>
                    <a:pt x="756754" y="569892"/>
                    <a:pt x="724191" y="569892"/>
                  </a:cubicBezTo>
                  <a:lnTo>
                    <a:pt x="122779" y="569892"/>
                  </a:lnTo>
                  <a:cubicBezTo>
                    <a:pt x="54970" y="569892"/>
                    <a:pt x="0" y="514922"/>
                    <a:pt x="0" y="447113"/>
                  </a:cubicBezTo>
                  <a:lnTo>
                    <a:pt x="0" y="122779"/>
                  </a:lnTo>
                  <a:cubicBezTo>
                    <a:pt x="0" y="54970"/>
                    <a:pt x="54970" y="0"/>
                    <a:pt x="122779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846970" cy="569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FFFFFF"/>
                  </a:solidFill>
                  <a:latin typeface="HK Grotesk Medium"/>
                </a:rPr>
                <a:t>Frontend</a:t>
              </a:r>
            </a:p>
            <a:p>
              <a:pPr algn="ctr">
                <a:lnSpc>
                  <a:spcPts val="23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"/>
                </a:rPr>
                <a:t>HTML</a:t>
              </a:r>
            </a:p>
            <a:p>
              <a:pPr algn="ctr">
                <a:lnSpc>
                  <a:spcPts val="23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"/>
                </a:rPr>
                <a:t>CSS</a:t>
              </a:r>
            </a:p>
            <a:p>
              <a:pPr algn="ctr">
                <a:lnSpc>
                  <a:spcPts val="23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"/>
                </a:rPr>
                <a:t>Javascript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049062" y="4061596"/>
            <a:ext cx="3210238" cy="2163807"/>
            <a:chOff x="0" y="0"/>
            <a:chExt cx="845495" cy="5698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495" cy="569892"/>
            </a:xfrm>
            <a:custGeom>
              <a:avLst/>
              <a:gdLst/>
              <a:ahLst/>
              <a:cxnLst/>
              <a:rect l="l" t="t" r="r" b="b"/>
              <a:pathLst>
                <a:path w="845495" h="569892">
                  <a:moveTo>
                    <a:pt x="122993" y="0"/>
                  </a:moveTo>
                  <a:lnTo>
                    <a:pt x="722501" y="0"/>
                  </a:lnTo>
                  <a:cubicBezTo>
                    <a:pt x="755121" y="0"/>
                    <a:pt x="786405" y="12958"/>
                    <a:pt x="809471" y="36024"/>
                  </a:cubicBezTo>
                  <a:cubicBezTo>
                    <a:pt x="832537" y="59090"/>
                    <a:pt x="845495" y="90373"/>
                    <a:pt x="845495" y="122993"/>
                  </a:cubicBezTo>
                  <a:lnTo>
                    <a:pt x="845495" y="446898"/>
                  </a:lnTo>
                  <a:cubicBezTo>
                    <a:pt x="845495" y="514826"/>
                    <a:pt x="790429" y="569892"/>
                    <a:pt x="722501" y="569892"/>
                  </a:cubicBezTo>
                  <a:lnTo>
                    <a:pt x="122993" y="569892"/>
                  </a:lnTo>
                  <a:cubicBezTo>
                    <a:pt x="55066" y="569892"/>
                    <a:pt x="0" y="514826"/>
                    <a:pt x="0" y="446898"/>
                  </a:cubicBezTo>
                  <a:lnTo>
                    <a:pt x="0" y="122993"/>
                  </a:lnTo>
                  <a:cubicBezTo>
                    <a:pt x="0" y="55066"/>
                    <a:pt x="55066" y="0"/>
                    <a:pt x="122993" y="0"/>
                  </a:cubicBezTo>
                  <a:close/>
                </a:path>
              </a:pathLst>
            </a:custGeom>
            <a:solidFill>
              <a:srgbClr val="AECCE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45495" cy="569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000000"/>
                  </a:solidFill>
                  <a:latin typeface="HK Grotesk Medium"/>
                </a:rPr>
                <a:t>Backend</a:t>
              </a:r>
            </a:p>
            <a:p>
              <a:pPr algn="ctr">
                <a:lnSpc>
                  <a:spcPts val="2759"/>
                </a:lnSpc>
              </a:pPr>
              <a:r>
                <a:rPr lang="en-US" sz="2299">
                  <a:solidFill>
                    <a:srgbClr val="000000"/>
                  </a:solidFill>
                  <a:latin typeface="HK Grotesk Medium"/>
                </a:rPr>
                <a:t>Python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69348" y="6782085"/>
            <a:ext cx="5149304" cy="2163807"/>
            <a:chOff x="0" y="0"/>
            <a:chExt cx="1356195" cy="5698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56195" cy="569892"/>
            </a:xfrm>
            <a:custGeom>
              <a:avLst/>
              <a:gdLst/>
              <a:ahLst/>
              <a:cxnLst/>
              <a:rect l="l" t="t" r="r" b="b"/>
              <a:pathLst>
                <a:path w="1356195" h="569892">
                  <a:moveTo>
                    <a:pt x="76678" y="0"/>
                  </a:moveTo>
                  <a:lnTo>
                    <a:pt x="1279518" y="0"/>
                  </a:lnTo>
                  <a:cubicBezTo>
                    <a:pt x="1299854" y="0"/>
                    <a:pt x="1319357" y="8079"/>
                    <a:pt x="1333737" y="22458"/>
                  </a:cubicBezTo>
                  <a:cubicBezTo>
                    <a:pt x="1348117" y="36838"/>
                    <a:pt x="1356195" y="56342"/>
                    <a:pt x="1356195" y="76678"/>
                  </a:cubicBezTo>
                  <a:lnTo>
                    <a:pt x="1356195" y="493214"/>
                  </a:lnTo>
                  <a:cubicBezTo>
                    <a:pt x="1356195" y="513550"/>
                    <a:pt x="1348117" y="533053"/>
                    <a:pt x="1333737" y="547433"/>
                  </a:cubicBezTo>
                  <a:cubicBezTo>
                    <a:pt x="1319357" y="561813"/>
                    <a:pt x="1299854" y="569892"/>
                    <a:pt x="1279518" y="569892"/>
                  </a:cubicBezTo>
                  <a:lnTo>
                    <a:pt x="76678" y="569892"/>
                  </a:lnTo>
                  <a:cubicBezTo>
                    <a:pt x="56342" y="569892"/>
                    <a:pt x="36838" y="561813"/>
                    <a:pt x="22458" y="547433"/>
                  </a:cubicBezTo>
                  <a:cubicBezTo>
                    <a:pt x="8079" y="533053"/>
                    <a:pt x="0" y="513550"/>
                    <a:pt x="0" y="493214"/>
                  </a:cubicBezTo>
                  <a:lnTo>
                    <a:pt x="0" y="76678"/>
                  </a:lnTo>
                  <a:cubicBezTo>
                    <a:pt x="0" y="56342"/>
                    <a:pt x="8079" y="36838"/>
                    <a:pt x="22458" y="22458"/>
                  </a:cubicBezTo>
                  <a:cubicBezTo>
                    <a:pt x="36838" y="8079"/>
                    <a:pt x="56342" y="0"/>
                    <a:pt x="76678" y="0"/>
                  </a:cubicBezTo>
                  <a:close/>
                </a:path>
              </a:pathLst>
            </a:custGeom>
            <a:solidFill>
              <a:srgbClr val="F5C02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356195" cy="579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r>
                <a:rPr lang="en-US" sz="2299">
                  <a:solidFill>
                    <a:srgbClr val="000000"/>
                  </a:solidFill>
                  <a:latin typeface="HK Grotesk Bold"/>
                </a:rPr>
                <a:t>BACKEND SERVER</a:t>
              </a:r>
            </a:p>
            <a:p>
              <a:pPr algn="ctr">
                <a:lnSpc>
                  <a:spcPts val="2759"/>
                </a:lnSpc>
              </a:pPr>
              <a:r>
                <a:rPr lang="en-US" sz="2299">
                  <a:solidFill>
                    <a:srgbClr val="000000"/>
                  </a:solidFill>
                  <a:latin typeface="HK Grotesk Bold"/>
                </a:rPr>
                <a:t>Port : 8200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38881" y="1647825"/>
            <a:ext cx="3210238" cy="2163807"/>
            <a:chOff x="0" y="0"/>
            <a:chExt cx="845495" cy="5698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5495" cy="569892"/>
            </a:xfrm>
            <a:custGeom>
              <a:avLst/>
              <a:gdLst/>
              <a:ahLst/>
              <a:cxnLst/>
              <a:rect l="l" t="t" r="r" b="b"/>
              <a:pathLst>
                <a:path w="845495" h="569892">
                  <a:moveTo>
                    <a:pt x="122993" y="0"/>
                  </a:moveTo>
                  <a:lnTo>
                    <a:pt x="722501" y="0"/>
                  </a:lnTo>
                  <a:cubicBezTo>
                    <a:pt x="755121" y="0"/>
                    <a:pt x="786405" y="12958"/>
                    <a:pt x="809471" y="36024"/>
                  </a:cubicBezTo>
                  <a:cubicBezTo>
                    <a:pt x="832537" y="59090"/>
                    <a:pt x="845495" y="90373"/>
                    <a:pt x="845495" y="122993"/>
                  </a:cubicBezTo>
                  <a:lnTo>
                    <a:pt x="845495" y="446898"/>
                  </a:lnTo>
                  <a:cubicBezTo>
                    <a:pt x="845495" y="514826"/>
                    <a:pt x="790429" y="569892"/>
                    <a:pt x="722501" y="569892"/>
                  </a:cubicBezTo>
                  <a:lnTo>
                    <a:pt x="122993" y="569892"/>
                  </a:lnTo>
                  <a:cubicBezTo>
                    <a:pt x="55066" y="569892"/>
                    <a:pt x="0" y="514826"/>
                    <a:pt x="0" y="446898"/>
                  </a:cubicBezTo>
                  <a:lnTo>
                    <a:pt x="0" y="122993"/>
                  </a:lnTo>
                  <a:cubicBezTo>
                    <a:pt x="0" y="55066"/>
                    <a:pt x="55066" y="0"/>
                    <a:pt x="1229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845495" cy="569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HK Grotesk Medium"/>
                </a:rPr>
                <a:t>Databases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HK Grotesk Medium"/>
                </a:rPr>
                <a:t>MongoDB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HK Grotesk Medium"/>
                </a:rPr>
                <a:t>Sqlite</a:t>
              </a:r>
              <a:endParaRPr lang="en-US" sz="2499" dirty="0">
                <a:solidFill>
                  <a:srgbClr val="000000"/>
                </a:solidFill>
                <a:latin typeface="HK Grotesk Medium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9785422" y="5143500"/>
            <a:ext cx="4263640" cy="16576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3" name="AutoShape 23"/>
          <p:cNvSpPr/>
          <p:nvPr/>
        </p:nvSpPr>
        <p:spPr>
          <a:xfrm>
            <a:off x="9144000" y="3811632"/>
            <a:ext cx="0" cy="29704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4" name="AutoShape 24"/>
          <p:cNvSpPr/>
          <p:nvPr/>
        </p:nvSpPr>
        <p:spPr>
          <a:xfrm>
            <a:off x="4244540" y="5143500"/>
            <a:ext cx="4140528" cy="16576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5" name="TextBox 25"/>
          <p:cNvSpPr txBox="1"/>
          <p:nvPr/>
        </p:nvSpPr>
        <p:spPr>
          <a:xfrm>
            <a:off x="5327856" y="5039057"/>
            <a:ext cx="986948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50A30"/>
                </a:solidFill>
                <a:latin typeface="Open Sans"/>
              </a:rPr>
              <a:t>Jinja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52385" y="5163838"/>
            <a:ext cx="1441623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50A30"/>
                </a:solidFill>
                <a:latin typeface="Open Sans"/>
              </a:rPr>
              <a:t>FastAPI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25964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3. RÉALISATION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-395051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144000" y="-94958"/>
            <a:ext cx="10684689" cy="3385026"/>
          </a:xfrm>
          <a:custGeom>
            <a:avLst/>
            <a:gdLst/>
            <a:ahLst/>
            <a:cxnLst/>
            <a:rect l="l" t="t" r="r" b="b"/>
            <a:pathLst>
              <a:path w="10684689" h="3385026">
                <a:moveTo>
                  <a:pt x="0" y="0"/>
                </a:moveTo>
                <a:lnTo>
                  <a:pt x="10684689" y="0"/>
                </a:lnTo>
                <a:lnTo>
                  <a:pt x="10684689" y="3385026"/>
                </a:lnTo>
                <a:lnTo>
                  <a:pt x="0" y="3385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6" name="AutoShape 6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32396" y="3185293"/>
            <a:ext cx="14132646" cy="498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1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 Page de connexion.</a:t>
            </a:r>
          </a:p>
          <a:p>
            <a:pPr algn="l">
              <a:lnSpc>
                <a:spcPts val="4861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 Page d’accueil.</a:t>
            </a:r>
          </a:p>
          <a:p>
            <a:pPr algn="l">
              <a:lnSpc>
                <a:spcPts val="4861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 Page des utilisateurs (Users).</a:t>
            </a:r>
          </a:p>
          <a:p>
            <a:pPr algn="l">
              <a:lnSpc>
                <a:spcPts val="4861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 Page des invités (Guests).</a:t>
            </a:r>
          </a:p>
          <a:p>
            <a:pPr algn="l">
              <a:lnSpc>
                <a:spcPts val="4861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 Page des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historiques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(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UsersLogs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).</a:t>
            </a:r>
          </a:p>
          <a:p>
            <a:pPr algn="l">
              <a:lnSpc>
                <a:spcPts val="4861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 Page des barrières (Barriers).</a:t>
            </a:r>
          </a:p>
          <a:p>
            <a:pPr algn="l">
              <a:lnSpc>
                <a:spcPts val="4861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 Page des entrées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d’urgences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(Test Barriers).</a:t>
            </a:r>
          </a:p>
          <a:p>
            <a:pPr algn="l">
              <a:lnSpc>
                <a:spcPts val="4861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 Page des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historiques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des barrières (Barriers Logs).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078277" y="6782085"/>
            <a:ext cx="2798247" cy="2815500"/>
          </a:xfrm>
          <a:custGeom>
            <a:avLst/>
            <a:gdLst/>
            <a:ahLst/>
            <a:cxnLst/>
            <a:rect l="l" t="t" r="r" b="b"/>
            <a:pathLst>
              <a:path w="2798247" h="2815500">
                <a:moveTo>
                  <a:pt x="0" y="0"/>
                </a:moveTo>
                <a:lnTo>
                  <a:pt x="2798248" y="0"/>
                </a:lnTo>
                <a:lnTo>
                  <a:pt x="2798248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350" y="1097881"/>
            <a:ext cx="17505299" cy="8430523"/>
          </a:xfrm>
          <a:custGeom>
            <a:avLst/>
            <a:gdLst/>
            <a:ahLst/>
            <a:cxnLst/>
            <a:rect l="l" t="t" r="r" b="b"/>
            <a:pathLst>
              <a:path w="17505299" h="8430523">
                <a:moveTo>
                  <a:pt x="0" y="0"/>
                </a:moveTo>
                <a:lnTo>
                  <a:pt x="17505300" y="0"/>
                </a:lnTo>
                <a:lnTo>
                  <a:pt x="17505300" y="8430523"/>
                </a:lnTo>
                <a:lnTo>
                  <a:pt x="0" y="8430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7152896" y="411185"/>
            <a:ext cx="4073500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Page de Connexion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5" name="AutoShape 5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15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796" y="1028700"/>
            <a:ext cx="17636409" cy="8372840"/>
          </a:xfrm>
          <a:custGeom>
            <a:avLst/>
            <a:gdLst/>
            <a:ahLst/>
            <a:cxnLst/>
            <a:rect l="l" t="t" r="r" b="b"/>
            <a:pathLst>
              <a:path w="17636409" h="8372840">
                <a:moveTo>
                  <a:pt x="0" y="0"/>
                </a:moveTo>
                <a:lnTo>
                  <a:pt x="17636408" y="0"/>
                </a:lnTo>
                <a:lnTo>
                  <a:pt x="17636408" y="8372840"/>
                </a:lnTo>
                <a:lnTo>
                  <a:pt x="0" y="837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6906739" y="327047"/>
            <a:ext cx="3417633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 Page d’accueil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5" name="AutoShape 5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16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698" y="1028700"/>
            <a:ext cx="17538604" cy="8388659"/>
          </a:xfrm>
          <a:custGeom>
            <a:avLst/>
            <a:gdLst/>
            <a:ahLst/>
            <a:cxnLst/>
            <a:rect l="l" t="t" r="r" b="b"/>
            <a:pathLst>
              <a:path w="17538604" h="8388659">
                <a:moveTo>
                  <a:pt x="0" y="0"/>
                </a:moveTo>
                <a:lnTo>
                  <a:pt x="17538604" y="0"/>
                </a:lnTo>
                <a:lnTo>
                  <a:pt x="17538604" y="8388659"/>
                </a:lnTo>
                <a:lnTo>
                  <a:pt x="0" y="8388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4" r="-557" b="-74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6406735" y="312678"/>
            <a:ext cx="5175665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des utilisateurs (Users)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5" name="AutoShape 5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17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2096" y="2329750"/>
            <a:ext cx="4246587" cy="911343"/>
            <a:chOff x="0" y="0"/>
            <a:chExt cx="12430290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542025" y="2481075"/>
            <a:ext cx="2853122" cy="60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3917" dirty="0">
                <a:solidFill>
                  <a:srgbClr val="050A30"/>
                </a:solidFill>
                <a:latin typeface="HK Grotesk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80846" y="2329750"/>
            <a:ext cx="945054" cy="911343"/>
            <a:chOff x="0" y="0"/>
            <a:chExt cx="1260072" cy="12151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260072" cy="121512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44964" y="201766"/>
              <a:ext cx="970144" cy="80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917">
                  <a:solidFill>
                    <a:srgbClr val="050A30"/>
                  </a:solidFill>
                  <a:latin typeface="HK Grotesk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72096" y="3803068"/>
            <a:ext cx="4246587" cy="911343"/>
            <a:chOff x="0" y="0"/>
            <a:chExt cx="12430290" cy="2667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517444" y="3952011"/>
            <a:ext cx="3955891" cy="60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3917">
                <a:solidFill>
                  <a:srgbClr val="050A30"/>
                </a:solidFill>
                <a:latin typeface="HK Grotesk Bold"/>
              </a:rPr>
              <a:t>Contexte général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80846" y="3803068"/>
            <a:ext cx="945054" cy="911343"/>
            <a:chOff x="0" y="0"/>
            <a:chExt cx="1260072" cy="121512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60072" cy="1215123"/>
              <a:chOff x="0" y="0"/>
              <a:chExt cx="3319200" cy="3200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44964" y="201766"/>
              <a:ext cx="970144" cy="80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917">
                  <a:solidFill>
                    <a:srgbClr val="050A30"/>
                  </a:solidFill>
                  <a:latin typeface="HK Grotesk 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72096" y="5276385"/>
            <a:ext cx="4246587" cy="911343"/>
            <a:chOff x="0" y="0"/>
            <a:chExt cx="12430290" cy="26676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20968" y="5503461"/>
            <a:ext cx="328409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917" dirty="0">
                <a:solidFill>
                  <a:srgbClr val="050A30"/>
                </a:solidFill>
                <a:latin typeface="HK Grotesk Bold"/>
              </a:rPr>
              <a:t>Ecosystem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80846" y="5276385"/>
            <a:ext cx="945054" cy="911343"/>
            <a:chOff x="0" y="0"/>
            <a:chExt cx="3319200" cy="320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19145" cy="3200781"/>
            </a:xfrm>
            <a:custGeom>
              <a:avLst/>
              <a:gdLst/>
              <a:ahLst/>
              <a:cxnLst/>
              <a:rect l="l" t="t" r="r" b="b"/>
              <a:pathLst>
                <a:path w="3319145" h="3200781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2514981" y="0"/>
                  </a:lnTo>
                  <a:cubicBezTo>
                    <a:pt x="2959100" y="0"/>
                    <a:pt x="3319145" y="360045"/>
                    <a:pt x="3319145" y="804291"/>
                  </a:cubicBezTo>
                  <a:lnTo>
                    <a:pt x="3319145" y="2396490"/>
                  </a:lnTo>
                  <a:cubicBezTo>
                    <a:pt x="3319145" y="2840736"/>
                    <a:pt x="2959100" y="3200781"/>
                    <a:pt x="2514854" y="3200781"/>
                  </a:cubicBezTo>
                  <a:lnTo>
                    <a:pt x="804291" y="3200781"/>
                  </a:lnTo>
                  <a:cubicBezTo>
                    <a:pt x="360045" y="3200781"/>
                    <a:pt x="0" y="2840736"/>
                    <a:pt x="0" y="2396490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89569" y="5425329"/>
            <a:ext cx="727608" cy="60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917">
                <a:solidFill>
                  <a:srgbClr val="050A30"/>
                </a:solidFill>
                <a:latin typeface="HK Grotesk Bold"/>
              </a:rPr>
              <a:t>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372096" y="6749703"/>
            <a:ext cx="4246587" cy="911343"/>
            <a:chOff x="0" y="0"/>
            <a:chExt cx="12430290" cy="26676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66822" y="6892578"/>
            <a:ext cx="3857135" cy="60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3917">
                <a:solidFill>
                  <a:srgbClr val="050A30"/>
                </a:solidFill>
                <a:latin typeface="HK Grotesk Bold"/>
              </a:rPr>
              <a:t>Admin Plateform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80846" y="6749703"/>
            <a:ext cx="945054" cy="911343"/>
            <a:chOff x="0" y="0"/>
            <a:chExt cx="1260072" cy="121512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260072" cy="1215123"/>
              <a:chOff x="0" y="0"/>
              <a:chExt cx="3319200" cy="3200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44964" y="201766"/>
              <a:ext cx="970144" cy="80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917">
                  <a:solidFill>
                    <a:srgbClr val="050A30"/>
                  </a:solidFill>
                  <a:latin typeface="HK Grotesk Bold"/>
                </a:rPr>
                <a:t>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083507" y="832357"/>
            <a:ext cx="4120987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50A30"/>
                </a:solidFill>
                <a:latin typeface="HK Grotesk Bold"/>
              </a:rPr>
              <a:t>PLAN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3372096" y="8226852"/>
            <a:ext cx="4246587" cy="911343"/>
            <a:chOff x="0" y="0"/>
            <a:chExt cx="12430290" cy="266761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372096" y="8365896"/>
            <a:ext cx="4301534" cy="60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3917">
                <a:solidFill>
                  <a:srgbClr val="050A30"/>
                </a:solidFill>
                <a:latin typeface="HK Grotesk Bold"/>
              </a:rPr>
              <a:t>Mobile Application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80846" y="8226852"/>
            <a:ext cx="945054" cy="911343"/>
            <a:chOff x="0" y="0"/>
            <a:chExt cx="1260072" cy="121512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260072" cy="1215123"/>
              <a:chOff x="0" y="0"/>
              <a:chExt cx="3319200" cy="3200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44964" y="201766"/>
              <a:ext cx="970144" cy="80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917">
                  <a:solidFill>
                    <a:srgbClr val="050A30"/>
                  </a:solidFill>
                  <a:latin typeface="HK Grotesk Bold"/>
                </a:rPr>
                <a:t>5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003729" y="2328947"/>
            <a:ext cx="4246587" cy="911343"/>
            <a:chOff x="0" y="0"/>
            <a:chExt cx="12430290" cy="266761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1B1A37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870649" y="2548426"/>
            <a:ext cx="3659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917" spc="313" dirty="0">
                <a:solidFill>
                  <a:srgbClr val="F4F6FC"/>
                </a:solidFill>
                <a:latin typeface="HK Grotesk Bold"/>
              </a:rPr>
              <a:t>LPR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835993" y="2319035"/>
            <a:ext cx="945054" cy="911343"/>
            <a:chOff x="0" y="0"/>
            <a:chExt cx="1260072" cy="1215123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260072" cy="1215123"/>
              <a:chOff x="0" y="0"/>
              <a:chExt cx="3319200" cy="3200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1B1A37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144964" y="201766"/>
              <a:ext cx="970144" cy="80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917">
                  <a:solidFill>
                    <a:srgbClr val="F4F6FC"/>
                  </a:solidFill>
                  <a:latin typeface="HK Grotesk Bold"/>
                </a:rPr>
                <a:t>6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003729" y="3802265"/>
            <a:ext cx="4246587" cy="911343"/>
            <a:chOff x="0" y="0"/>
            <a:chExt cx="12430290" cy="266761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1B1A37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2116159" y="3956980"/>
            <a:ext cx="402172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3917">
                <a:solidFill>
                  <a:srgbClr val="F4F6FC"/>
                </a:solidFill>
                <a:latin typeface="HK Grotesk Bold"/>
              </a:rPr>
              <a:t>Barrier Controller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0835993" y="3792353"/>
            <a:ext cx="945054" cy="911343"/>
            <a:chOff x="0" y="0"/>
            <a:chExt cx="1260072" cy="1215123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260072" cy="1215123"/>
              <a:chOff x="0" y="0"/>
              <a:chExt cx="3319200" cy="3200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1B1A37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44964" y="201766"/>
              <a:ext cx="970144" cy="80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917">
                  <a:solidFill>
                    <a:srgbClr val="F4F6FC"/>
                  </a:solidFill>
                  <a:latin typeface="HK Grotesk Bold"/>
                </a:rPr>
                <a:t>7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003729" y="5275582"/>
            <a:ext cx="4246587" cy="911343"/>
            <a:chOff x="0" y="0"/>
            <a:chExt cx="12430290" cy="266761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1B1A37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2700462" y="5418457"/>
            <a:ext cx="285312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917">
                <a:solidFill>
                  <a:srgbClr val="F4F6FC"/>
                </a:solidFill>
                <a:latin typeface="HK Grotesk Bold"/>
              </a:rPr>
              <a:t>Conclusion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0835993" y="5265670"/>
            <a:ext cx="945054" cy="911343"/>
            <a:chOff x="0" y="0"/>
            <a:chExt cx="3319200" cy="3200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319145" cy="3200781"/>
            </a:xfrm>
            <a:custGeom>
              <a:avLst/>
              <a:gdLst/>
              <a:ahLst/>
              <a:cxnLst/>
              <a:rect l="l" t="t" r="r" b="b"/>
              <a:pathLst>
                <a:path w="3319145" h="3200781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2514981" y="0"/>
                  </a:lnTo>
                  <a:cubicBezTo>
                    <a:pt x="2959100" y="0"/>
                    <a:pt x="3319145" y="360045"/>
                    <a:pt x="3319145" y="804291"/>
                  </a:cubicBezTo>
                  <a:lnTo>
                    <a:pt x="3319145" y="2396490"/>
                  </a:lnTo>
                  <a:cubicBezTo>
                    <a:pt x="3319145" y="2840736"/>
                    <a:pt x="2959100" y="3200781"/>
                    <a:pt x="2514854" y="3200781"/>
                  </a:cubicBezTo>
                  <a:lnTo>
                    <a:pt x="804291" y="3200781"/>
                  </a:lnTo>
                  <a:cubicBezTo>
                    <a:pt x="360045" y="3200781"/>
                    <a:pt x="0" y="2840736"/>
                    <a:pt x="0" y="2396490"/>
                  </a:cubicBezTo>
                  <a:close/>
                </a:path>
              </a:pathLst>
            </a:custGeom>
            <a:solidFill>
              <a:srgbClr val="1B1A37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0944716" y="5414614"/>
            <a:ext cx="727608" cy="60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917">
                <a:solidFill>
                  <a:srgbClr val="F4F6FC"/>
                </a:solidFill>
                <a:latin typeface="HK Grotesk Bold"/>
              </a:rPr>
              <a:t>8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2003729" y="6748900"/>
            <a:ext cx="4246587" cy="911343"/>
            <a:chOff x="0" y="0"/>
            <a:chExt cx="12430290" cy="266761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1B1A37"/>
            </a:solid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2700462" y="6891775"/>
            <a:ext cx="285312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917" dirty="0">
                <a:solidFill>
                  <a:srgbClr val="F4F6FC"/>
                </a:solidFill>
                <a:latin typeface="HK Grotesk Bold"/>
              </a:rPr>
              <a:t>Perspectives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0835993" y="6738988"/>
            <a:ext cx="945054" cy="911343"/>
            <a:chOff x="0" y="0"/>
            <a:chExt cx="1260072" cy="1215123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260072" cy="1215123"/>
              <a:chOff x="0" y="0"/>
              <a:chExt cx="3319200" cy="3200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1B1A37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144964" y="201766"/>
              <a:ext cx="970144" cy="80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917">
                  <a:solidFill>
                    <a:srgbClr val="F4F6FC"/>
                  </a:solidFill>
                  <a:latin typeface="HK Grotesk Bold"/>
                </a:rPr>
                <a:t>9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2003729" y="8226049"/>
            <a:ext cx="4246587" cy="911343"/>
            <a:chOff x="0" y="0"/>
            <a:chExt cx="12430290" cy="2667613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1B1A37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2560559" y="8384143"/>
            <a:ext cx="313292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3917" dirty="0">
                <a:solidFill>
                  <a:srgbClr val="F4F6FC"/>
                </a:solidFill>
                <a:latin typeface="HK Grotesk Bold"/>
              </a:rPr>
              <a:t>Webographie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10835993" y="8216137"/>
            <a:ext cx="945054" cy="911343"/>
            <a:chOff x="0" y="0"/>
            <a:chExt cx="1260072" cy="1215123"/>
          </a:xfrm>
        </p:grpSpPr>
        <p:grpSp>
          <p:nvGrpSpPr>
            <p:cNvPr id="68" name="Group 68"/>
            <p:cNvGrpSpPr/>
            <p:nvPr/>
          </p:nvGrpSpPr>
          <p:grpSpPr>
            <a:xfrm>
              <a:off x="0" y="0"/>
              <a:ext cx="1260072" cy="1215123"/>
              <a:chOff x="0" y="0"/>
              <a:chExt cx="3319200" cy="3200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1B1A37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70" name="TextBox 70"/>
            <p:cNvSpPr txBox="1"/>
            <p:nvPr/>
          </p:nvSpPr>
          <p:spPr>
            <a:xfrm>
              <a:off x="144964" y="201766"/>
              <a:ext cx="970144" cy="80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0"/>
                </a:lnSpc>
              </a:pPr>
              <a:r>
                <a:rPr lang="en-US" sz="3917">
                  <a:solidFill>
                    <a:srgbClr val="F4F6FC"/>
                  </a:solidFill>
                  <a:latin typeface="HK Grotesk Bold"/>
                </a:rPr>
                <a:t>10</a:t>
              </a:r>
            </a:p>
          </p:txBody>
        </p:sp>
      </p:grpSp>
      <p:sp>
        <p:nvSpPr>
          <p:cNvPr id="71" name="Freeform 71"/>
          <p:cNvSpPr/>
          <p:nvPr/>
        </p:nvSpPr>
        <p:spPr>
          <a:xfrm>
            <a:off x="8383935" y="8739861"/>
            <a:ext cx="1537659" cy="1547139"/>
          </a:xfrm>
          <a:custGeom>
            <a:avLst/>
            <a:gdLst/>
            <a:ahLst/>
            <a:cxnLst/>
            <a:rect l="l" t="t" r="r" b="b"/>
            <a:pathLst>
              <a:path w="1537659" h="1547139">
                <a:moveTo>
                  <a:pt x="0" y="0"/>
                </a:moveTo>
                <a:lnTo>
                  <a:pt x="1537658" y="0"/>
                </a:lnTo>
                <a:lnTo>
                  <a:pt x="1537658" y="1547139"/>
                </a:lnTo>
                <a:lnTo>
                  <a:pt x="0" y="1547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2" name="Freeform 72"/>
          <p:cNvSpPr/>
          <p:nvPr/>
        </p:nvSpPr>
        <p:spPr>
          <a:xfrm flipH="1">
            <a:off x="16386898" y="272543"/>
            <a:ext cx="1921006" cy="1512315"/>
          </a:xfrm>
          <a:custGeom>
            <a:avLst/>
            <a:gdLst/>
            <a:ahLst/>
            <a:cxnLst/>
            <a:rect l="l" t="t" r="r" b="b"/>
            <a:pathLst>
              <a:path w="1921006" h="1512315">
                <a:moveTo>
                  <a:pt x="1921006" y="0"/>
                </a:moveTo>
                <a:lnTo>
                  <a:pt x="0" y="0"/>
                </a:lnTo>
                <a:lnTo>
                  <a:pt x="0" y="1512314"/>
                </a:lnTo>
                <a:lnTo>
                  <a:pt x="1921006" y="1512314"/>
                </a:lnTo>
                <a:lnTo>
                  <a:pt x="19210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3" name="Freeform 73"/>
          <p:cNvSpPr/>
          <p:nvPr/>
        </p:nvSpPr>
        <p:spPr>
          <a:xfrm>
            <a:off x="570042" y="491250"/>
            <a:ext cx="917317" cy="1484400"/>
          </a:xfrm>
          <a:custGeom>
            <a:avLst/>
            <a:gdLst/>
            <a:ahLst/>
            <a:cxnLst/>
            <a:rect l="l" t="t" r="r" b="b"/>
            <a:pathLst>
              <a:path w="917317" h="1484400">
                <a:moveTo>
                  <a:pt x="0" y="0"/>
                </a:moveTo>
                <a:lnTo>
                  <a:pt x="917316" y="0"/>
                </a:lnTo>
                <a:lnTo>
                  <a:pt x="917316" y="1484400"/>
                </a:lnTo>
                <a:lnTo>
                  <a:pt x="0" y="148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4" name="Freeform 74"/>
          <p:cNvSpPr/>
          <p:nvPr/>
        </p:nvSpPr>
        <p:spPr>
          <a:xfrm>
            <a:off x="123969" y="9138194"/>
            <a:ext cx="2198286" cy="1148806"/>
          </a:xfrm>
          <a:custGeom>
            <a:avLst/>
            <a:gdLst/>
            <a:ahLst/>
            <a:cxnLst/>
            <a:rect l="l" t="t" r="r" b="b"/>
            <a:pathLst>
              <a:path w="2198286" h="1148806">
                <a:moveTo>
                  <a:pt x="0" y="0"/>
                </a:moveTo>
                <a:lnTo>
                  <a:pt x="2198286" y="0"/>
                </a:lnTo>
                <a:lnTo>
                  <a:pt x="2198286" y="1148806"/>
                </a:lnTo>
                <a:lnTo>
                  <a:pt x="0" y="1148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5" name="Freeform 75"/>
          <p:cNvSpPr/>
          <p:nvPr/>
        </p:nvSpPr>
        <p:spPr>
          <a:xfrm>
            <a:off x="15618105" y="9393828"/>
            <a:ext cx="2534125" cy="893172"/>
          </a:xfrm>
          <a:custGeom>
            <a:avLst/>
            <a:gdLst/>
            <a:ahLst/>
            <a:cxnLst/>
            <a:rect l="l" t="t" r="r" b="b"/>
            <a:pathLst>
              <a:path w="2534125" h="893172">
                <a:moveTo>
                  <a:pt x="0" y="0"/>
                </a:moveTo>
                <a:lnTo>
                  <a:pt x="2534125" y="0"/>
                </a:lnTo>
                <a:lnTo>
                  <a:pt x="2534125" y="893172"/>
                </a:lnTo>
                <a:lnTo>
                  <a:pt x="0" y="893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796" y="1028700"/>
            <a:ext cx="17636409" cy="8372840"/>
          </a:xfrm>
          <a:custGeom>
            <a:avLst/>
            <a:gdLst/>
            <a:ahLst/>
            <a:cxnLst/>
            <a:rect l="l" t="t" r="r" b="b"/>
            <a:pathLst>
              <a:path w="17636409" h="8372840">
                <a:moveTo>
                  <a:pt x="0" y="0"/>
                </a:moveTo>
                <a:lnTo>
                  <a:pt x="17636408" y="0"/>
                </a:lnTo>
                <a:lnTo>
                  <a:pt x="17636408" y="8372840"/>
                </a:lnTo>
                <a:lnTo>
                  <a:pt x="0" y="837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6" b="-93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6346587" y="291307"/>
            <a:ext cx="4537937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des invités (Guests)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5" name="AutoShape 5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18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9475" y="1028700"/>
            <a:ext cx="17380341" cy="8072134"/>
          </a:xfrm>
          <a:custGeom>
            <a:avLst/>
            <a:gdLst/>
            <a:ahLst/>
            <a:cxnLst/>
            <a:rect l="l" t="t" r="r" b="b"/>
            <a:pathLst>
              <a:path w="17380341" h="8072134">
                <a:moveTo>
                  <a:pt x="0" y="0"/>
                </a:moveTo>
                <a:lnTo>
                  <a:pt x="17380342" y="0"/>
                </a:lnTo>
                <a:lnTo>
                  <a:pt x="17380342" y="8072134"/>
                </a:lnTo>
                <a:lnTo>
                  <a:pt x="0" y="8072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60" r="-1473" b="-613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715000" y="298705"/>
            <a:ext cx="6062904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des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historiques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 (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UsersLogs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5" name="AutoShape 5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19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796" y="1146791"/>
            <a:ext cx="17380341" cy="8254750"/>
          </a:xfrm>
          <a:custGeom>
            <a:avLst/>
            <a:gdLst/>
            <a:ahLst/>
            <a:cxnLst/>
            <a:rect l="l" t="t" r="r" b="b"/>
            <a:pathLst>
              <a:path w="17380341" h="8254750">
                <a:moveTo>
                  <a:pt x="0" y="0"/>
                </a:moveTo>
                <a:lnTo>
                  <a:pt x="17380341" y="0"/>
                </a:lnTo>
                <a:lnTo>
                  <a:pt x="17380341" y="8254749"/>
                </a:lnTo>
                <a:lnTo>
                  <a:pt x="0" y="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21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660304" y="343697"/>
            <a:ext cx="5910504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des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historiques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 (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UsersLogs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5" name="AutoShape 5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20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21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63566" y="1028700"/>
            <a:ext cx="17160867" cy="8295174"/>
          </a:xfrm>
          <a:custGeom>
            <a:avLst/>
            <a:gdLst/>
            <a:ahLst/>
            <a:cxnLst/>
            <a:rect l="l" t="t" r="r" b="b"/>
            <a:pathLst>
              <a:path w="17160867" h="8295174">
                <a:moveTo>
                  <a:pt x="0" y="0"/>
                </a:moveTo>
                <a:lnTo>
                  <a:pt x="17160868" y="0"/>
                </a:lnTo>
                <a:lnTo>
                  <a:pt x="17160868" y="8295174"/>
                </a:lnTo>
                <a:lnTo>
                  <a:pt x="0" y="8295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5891560" y="307552"/>
            <a:ext cx="5447991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des barrières (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Barrieres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)</a:t>
            </a: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796" y="1028700"/>
            <a:ext cx="17636409" cy="8372840"/>
          </a:xfrm>
          <a:custGeom>
            <a:avLst/>
            <a:gdLst/>
            <a:ahLst/>
            <a:cxnLst/>
            <a:rect l="l" t="t" r="r" b="b"/>
            <a:pathLst>
              <a:path w="17636409" h="8372840">
                <a:moveTo>
                  <a:pt x="0" y="0"/>
                </a:moveTo>
                <a:lnTo>
                  <a:pt x="17636408" y="0"/>
                </a:lnTo>
                <a:lnTo>
                  <a:pt x="17636408" y="8372840"/>
                </a:lnTo>
                <a:lnTo>
                  <a:pt x="0" y="837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27" b="-112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4" name="AutoShape 4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940868" y="337645"/>
            <a:ext cx="7349375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des entrées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d’urgence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 (Test Barriers).</a:t>
            </a:r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796" y="1028700"/>
            <a:ext cx="17636409" cy="8372840"/>
          </a:xfrm>
          <a:custGeom>
            <a:avLst/>
            <a:gdLst/>
            <a:ahLst/>
            <a:cxnLst/>
            <a:rect l="l" t="t" r="r" b="b"/>
            <a:pathLst>
              <a:path w="17636409" h="8372840">
                <a:moveTo>
                  <a:pt x="0" y="0"/>
                </a:moveTo>
                <a:lnTo>
                  <a:pt x="17636408" y="0"/>
                </a:lnTo>
                <a:lnTo>
                  <a:pt x="17636408" y="8372840"/>
                </a:lnTo>
                <a:lnTo>
                  <a:pt x="0" y="837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4" b="-87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479777" y="319016"/>
            <a:ext cx="8271558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des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historiques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 des barrières (Barriers Logs)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5" name="AutoShape 5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23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9687" y="1216502"/>
            <a:ext cx="9566790" cy="2000710"/>
            <a:chOff x="0" y="0"/>
            <a:chExt cx="12755721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55658" cy="2667640"/>
            </a:xfrm>
            <a:custGeom>
              <a:avLst/>
              <a:gdLst/>
              <a:ahLst/>
              <a:cxnLst/>
              <a:rect l="l" t="t" r="r" b="b"/>
              <a:pathLst>
                <a:path w="12755658" h="2667640">
                  <a:moveTo>
                    <a:pt x="0" y="444582"/>
                  </a:moveTo>
                  <a:cubicBezTo>
                    <a:pt x="0" y="199083"/>
                    <a:pt x="143116" y="0"/>
                    <a:pt x="319601" y="0"/>
                  </a:cubicBezTo>
                  <a:lnTo>
                    <a:pt x="12436056" y="0"/>
                  </a:lnTo>
                  <a:cubicBezTo>
                    <a:pt x="12612542" y="0"/>
                    <a:pt x="12755658" y="199083"/>
                    <a:pt x="12755658" y="444582"/>
                  </a:cubicBezTo>
                  <a:lnTo>
                    <a:pt x="12755658" y="2222912"/>
                  </a:lnTo>
                  <a:cubicBezTo>
                    <a:pt x="12755658" y="2468412"/>
                    <a:pt x="12612542" y="2667495"/>
                    <a:pt x="12436056" y="2667495"/>
                  </a:cubicBezTo>
                  <a:lnTo>
                    <a:pt x="319601" y="2667495"/>
                  </a:lnTo>
                  <a:cubicBezTo>
                    <a:pt x="143116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652233" y="1554870"/>
            <a:ext cx="931424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050A30"/>
                </a:solidFill>
                <a:latin typeface="HK Grotesk Bold"/>
              </a:rPr>
              <a:t>Mobile Application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11339" y="1216502"/>
            <a:ext cx="2074718" cy="2000710"/>
            <a:chOff x="0" y="0"/>
            <a:chExt cx="2766290" cy="2667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5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589208" y="-1168072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69" y="0"/>
                </a:lnTo>
                <a:lnTo>
                  <a:pt x="9939569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11" name="AutoShape 11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24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 rot="438">
            <a:off x="8672009" y="3490024"/>
            <a:ext cx="8697945" cy="441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Besoins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fonctionelles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Architecture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Technologies utilisées 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Réalisation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</a:p>
        </p:txBody>
      </p:sp>
      <p:sp>
        <p:nvSpPr>
          <p:cNvPr id="16" name="Freeform 16"/>
          <p:cNvSpPr/>
          <p:nvPr/>
        </p:nvSpPr>
        <p:spPr>
          <a:xfrm>
            <a:off x="-6287336" y="-1262631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69" y="0"/>
                </a:lnTo>
                <a:lnTo>
                  <a:pt x="9939569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-395051" y="5848704"/>
            <a:ext cx="9882825" cy="3748881"/>
          </a:xfrm>
          <a:custGeom>
            <a:avLst/>
            <a:gdLst/>
            <a:ahLst/>
            <a:cxnLst/>
            <a:rect l="l" t="t" r="r" b="b"/>
            <a:pathLst>
              <a:path w="9882825" h="3748881">
                <a:moveTo>
                  <a:pt x="0" y="0"/>
                </a:moveTo>
                <a:lnTo>
                  <a:pt x="9882825" y="0"/>
                </a:lnTo>
                <a:lnTo>
                  <a:pt x="9882825" y="3748881"/>
                </a:lnTo>
                <a:lnTo>
                  <a:pt x="0" y="37488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25964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1. BESOINS FONCTIONNELS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62935" y="4102223"/>
            <a:ext cx="14132646" cy="3337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Permettre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à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l’utilisateur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de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gérer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son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compte</a:t>
            </a:r>
            <a:endParaRPr lang="en-US" sz="3177" spc="254" dirty="0">
              <a:solidFill>
                <a:srgbClr val="050A30"/>
              </a:solidFill>
              <a:latin typeface="HK Grotesk Bold"/>
              <a:ea typeface="HK Grotesk Bold"/>
            </a:endParaRP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Fournir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à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l’utilisateur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un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accès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au parking. </a:t>
            </a: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Permettre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à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l’utilisateur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de consulter son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historique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.</a:t>
            </a: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Permettre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aux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invités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externes de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s’inscrire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-1227457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602921" y="0"/>
            <a:ext cx="8811250" cy="2791500"/>
          </a:xfrm>
          <a:custGeom>
            <a:avLst/>
            <a:gdLst/>
            <a:ahLst/>
            <a:cxnLst/>
            <a:rect l="l" t="t" r="r" b="b"/>
            <a:pathLst>
              <a:path w="8811250" h="2791500">
                <a:moveTo>
                  <a:pt x="0" y="0"/>
                </a:moveTo>
                <a:lnTo>
                  <a:pt x="8811250" y="0"/>
                </a:lnTo>
                <a:lnTo>
                  <a:pt x="8811250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7" name="AutoShape 7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37828" y="7769115"/>
            <a:ext cx="5187772" cy="1828470"/>
          </a:xfrm>
          <a:custGeom>
            <a:avLst/>
            <a:gdLst/>
            <a:ahLst/>
            <a:cxnLst/>
            <a:rect l="l" t="t" r="r" b="b"/>
            <a:pathLst>
              <a:path w="5187772" h="1828470">
                <a:moveTo>
                  <a:pt x="0" y="0"/>
                </a:moveTo>
                <a:lnTo>
                  <a:pt x="5187772" y="0"/>
                </a:lnTo>
                <a:lnTo>
                  <a:pt x="5187772" y="1828470"/>
                </a:lnTo>
                <a:lnTo>
                  <a:pt x="0" y="1828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7026613" y="7564950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19"/>
              </a:lnSpc>
            </a:pPr>
            <a:r>
              <a:rPr lang="en-US" sz="4099" spc="327" dirty="0">
                <a:solidFill>
                  <a:srgbClr val="050A30"/>
                </a:solidFill>
                <a:latin typeface="HK Grotesk Bold"/>
              </a:rPr>
              <a:t>2. ARCHITECTURE </a:t>
            </a:r>
          </a:p>
        </p:txBody>
      </p:sp>
      <p:sp>
        <p:nvSpPr>
          <p:cNvPr id="3" name="Freeform 3"/>
          <p:cNvSpPr/>
          <p:nvPr/>
        </p:nvSpPr>
        <p:spPr>
          <a:xfrm>
            <a:off x="-395051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8615555" y="9396095"/>
            <a:ext cx="1148182" cy="89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3200">
                <a:solidFill>
                  <a:srgbClr val="050A30"/>
                </a:solidFill>
                <a:latin typeface="HK Grotesk Bold"/>
              </a:rPr>
              <a:t>10/N</a:t>
            </a:r>
          </a:p>
        </p:txBody>
      </p:sp>
      <p:sp>
        <p:nvSpPr>
          <p:cNvPr id="5" name="Freeform 5"/>
          <p:cNvSpPr/>
          <p:nvPr/>
        </p:nvSpPr>
        <p:spPr>
          <a:xfrm>
            <a:off x="1566974" y="0"/>
            <a:ext cx="14508939" cy="10259029"/>
          </a:xfrm>
          <a:custGeom>
            <a:avLst/>
            <a:gdLst/>
            <a:ahLst/>
            <a:cxnLst/>
            <a:rect l="l" t="t" r="r" b="b"/>
            <a:pathLst>
              <a:path w="14508939" h="10259029">
                <a:moveTo>
                  <a:pt x="0" y="0"/>
                </a:moveTo>
                <a:lnTo>
                  <a:pt x="14508939" y="0"/>
                </a:lnTo>
                <a:lnTo>
                  <a:pt x="14508939" y="10259029"/>
                </a:lnTo>
                <a:lnTo>
                  <a:pt x="0" y="10259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5051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144000" y="-94958"/>
            <a:ext cx="10684689" cy="3385026"/>
          </a:xfrm>
          <a:custGeom>
            <a:avLst/>
            <a:gdLst/>
            <a:ahLst/>
            <a:cxnLst/>
            <a:rect l="l" t="t" r="r" b="b"/>
            <a:pathLst>
              <a:path w="10684689" h="3385026">
                <a:moveTo>
                  <a:pt x="0" y="0"/>
                </a:moveTo>
                <a:lnTo>
                  <a:pt x="10684689" y="0"/>
                </a:lnTo>
                <a:lnTo>
                  <a:pt x="10684689" y="3385026"/>
                </a:lnTo>
                <a:lnTo>
                  <a:pt x="0" y="3385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5" name="AutoShape 5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27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53850" y="187200"/>
            <a:ext cx="1683000" cy="1683000"/>
            <a:chOff x="0" y="0"/>
            <a:chExt cx="2244000" cy="2244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3963" cy="2243963"/>
            </a:xfrm>
            <a:custGeom>
              <a:avLst/>
              <a:gdLst/>
              <a:ahLst/>
              <a:cxnLst/>
              <a:rect l="l" t="t" r="r" b="b"/>
              <a:pathLst>
                <a:path w="2243963" h="2243963">
                  <a:moveTo>
                    <a:pt x="0" y="374015"/>
                  </a:moveTo>
                  <a:cubicBezTo>
                    <a:pt x="0" y="167386"/>
                    <a:pt x="167386" y="0"/>
                    <a:pt x="374015" y="0"/>
                  </a:cubicBezTo>
                  <a:lnTo>
                    <a:pt x="1869948" y="0"/>
                  </a:lnTo>
                  <a:cubicBezTo>
                    <a:pt x="2076450" y="0"/>
                    <a:pt x="2243963" y="167386"/>
                    <a:pt x="2243963" y="374015"/>
                  </a:cubicBezTo>
                  <a:lnTo>
                    <a:pt x="2243963" y="1869948"/>
                  </a:lnTo>
                  <a:cubicBezTo>
                    <a:pt x="2243963" y="2076450"/>
                    <a:pt x="2076577" y="2243963"/>
                    <a:pt x="1869948" y="2243963"/>
                  </a:cubicBezTo>
                  <a:lnTo>
                    <a:pt x="374015" y="2243963"/>
                  </a:lnTo>
                  <a:cubicBezTo>
                    <a:pt x="167386" y="2243963"/>
                    <a:pt x="0" y="2076577"/>
                    <a:pt x="0" y="1869948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13734" y="572950"/>
            <a:ext cx="563250" cy="911450"/>
          </a:xfrm>
          <a:custGeom>
            <a:avLst/>
            <a:gdLst/>
            <a:ahLst/>
            <a:cxnLst/>
            <a:rect l="l" t="t" r="r" b="b"/>
            <a:pathLst>
              <a:path w="563250" h="911450">
                <a:moveTo>
                  <a:pt x="0" y="0"/>
                </a:moveTo>
                <a:lnTo>
                  <a:pt x="563250" y="0"/>
                </a:lnTo>
                <a:lnTo>
                  <a:pt x="563250" y="911450"/>
                </a:lnTo>
                <a:lnTo>
                  <a:pt x="0" y="911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12"/>
          <p:cNvGrpSpPr/>
          <p:nvPr/>
        </p:nvGrpSpPr>
        <p:grpSpPr>
          <a:xfrm>
            <a:off x="768566" y="1250450"/>
            <a:ext cx="16608418" cy="8172697"/>
            <a:chOff x="0" y="0"/>
            <a:chExt cx="22144557" cy="10896929"/>
          </a:xfrm>
        </p:grpSpPr>
        <p:sp>
          <p:nvSpPr>
            <p:cNvPr id="13" name="Freeform 13"/>
            <p:cNvSpPr/>
            <p:nvPr/>
          </p:nvSpPr>
          <p:spPr>
            <a:xfrm>
              <a:off x="3365607" y="6161010"/>
              <a:ext cx="18778950" cy="4735919"/>
            </a:xfrm>
            <a:custGeom>
              <a:avLst/>
              <a:gdLst/>
              <a:ahLst/>
              <a:cxnLst/>
              <a:rect l="l" t="t" r="r" b="b"/>
              <a:pathLst>
                <a:path w="18778950" h="4735919">
                  <a:moveTo>
                    <a:pt x="0" y="0"/>
                  </a:moveTo>
                  <a:lnTo>
                    <a:pt x="18778950" y="0"/>
                  </a:lnTo>
                  <a:lnTo>
                    <a:pt x="18778950" y="4735919"/>
                  </a:lnTo>
                  <a:lnTo>
                    <a:pt x="0" y="4735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7943526" cy="4083182"/>
            </a:xfrm>
            <a:custGeom>
              <a:avLst/>
              <a:gdLst/>
              <a:ahLst/>
              <a:cxnLst/>
              <a:rect l="l" t="t" r="r" b="b"/>
              <a:pathLst>
                <a:path w="17943526" h="4083182">
                  <a:moveTo>
                    <a:pt x="0" y="0"/>
                  </a:moveTo>
                  <a:lnTo>
                    <a:pt x="17943526" y="0"/>
                  </a:lnTo>
                  <a:lnTo>
                    <a:pt x="17943526" y="4083182"/>
                  </a:lnTo>
                  <a:lnTo>
                    <a:pt x="0" y="4083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8971763" y="4083182"/>
              <a:ext cx="8120287" cy="329233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arrow" w="med" len="sm"/>
              <a:tailEnd type="oval" w="lg" len="lg"/>
            </a:ln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01712" y="1867155"/>
            <a:ext cx="9322718" cy="2000710"/>
            <a:chOff x="0" y="0"/>
            <a:chExt cx="12430290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331279" y="2205523"/>
            <a:ext cx="626358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050A30"/>
                </a:solidFill>
                <a:latin typeface="HK Grotesk Bold"/>
              </a:rPr>
              <a:t>Introduction </a:t>
            </a:r>
          </a:p>
        </p:txBody>
      </p:sp>
      <p:sp>
        <p:nvSpPr>
          <p:cNvPr id="5" name="TextBox 5"/>
          <p:cNvSpPr txBox="1"/>
          <p:nvPr/>
        </p:nvSpPr>
        <p:spPr>
          <a:xfrm rot="438">
            <a:off x="1186598" y="5097777"/>
            <a:ext cx="8697945" cy="164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503" lvl="1" algn="l">
              <a:lnSpc>
                <a:spcPts val="6735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Présentation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de  </a:t>
            </a: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l’entreprise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</a:p>
          <a:p>
            <a:pPr marL="399503" lvl="1" algn="l">
              <a:lnSpc>
                <a:spcPts val="6735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Domaines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d’activité</a:t>
            </a:r>
            <a:endParaRPr lang="en-US" sz="3700" spc="436" dirty="0">
              <a:solidFill>
                <a:srgbClr val="050A30"/>
              </a:solidFill>
              <a:latin typeface="HK Grotesk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89208" y="-1168072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69" y="0"/>
                </a:lnTo>
                <a:lnTo>
                  <a:pt x="9939569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-228600" y="9550456"/>
            <a:ext cx="19169395" cy="689415"/>
            <a:chOff x="0" y="0"/>
            <a:chExt cx="25559193" cy="919220"/>
          </a:xfrm>
        </p:grpSpPr>
        <p:sp>
          <p:nvSpPr>
            <p:cNvPr id="8" name="AutoShape 8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 dirty="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126703" y="-132128"/>
              <a:ext cx="1184064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1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8463070" y="5754259"/>
            <a:ext cx="9824930" cy="3828575"/>
          </a:xfrm>
          <a:custGeom>
            <a:avLst/>
            <a:gdLst/>
            <a:ahLst/>
            <a:cxnLst/>
            <a:rect l="l" t="t" r="r" b="b"/>
            <a:pathLst>
              <a:path w="9824930" h="3828575">
                <a:moveTo>
                  <a:pt x="0" y="0"/>
                </a:moveTo>
                <a:lnTo>
                  <a:pt x="9824930" y="0"/>
                </a:lnTo>
                <a:lnTo>
                  <a:pt x="9824930" y="3828574"/>
                </a:lnTo>
                <a:lnTo>
                  <a:pt x="0" y="382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6" name="Group 16"/>
          <p:cNvGrpSpPr/>
          <p:nvPr/>
        </p:nvGrpSpPr>
        <p:grpSpPr>
          <a:xfrm>
            <a:off x="1186509" y="1867155"/>
            <a:ext cx="2074718" cy="2000710"/>
            <a:chOff x="0" y="0"/>
            <a:chExt cx="2766290" cy="266761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25964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 dirty="0">
                <a:solidFill>
                  <a:srgbClr val="050A30"/>
                </a:solidFill>
                <a:latin typeface="HK Grotesk Bold"/>
              </a:rPr>
              <a:t>3. TECHNOLOGIES UTILISÉES</a:t>
            </a:r>
          </a:p>
        </p:txBody>
      </p:sp>
      <p:sp>
        <p:nvSpPr>
          <p:cNvPr id="3" name="Freeform 3"/>
          <p:cNvSpPr/>
          <p:nvPr/>
        </p:nvSpPr>
        <p:spPr>
          <a:xfrm>
            <a:off x="-636244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066024" y="-320017"/>
            <a:ext cx="9073650" cy="2874631"/>
          </a:xfrm>
          <a:custGeom>
            <a:avLst/>
            <a:gdLst/>
            <a:ahLst/>
            <a:cxnLst/>
            <a:rect l="l" t="t" r="r" b="b"/>
            <a:pathLst>
              <a:path w="9073650" h="2874631">
                <a:moveTo>
                  <a:pt x="0" y="0"/>
                </a:moveTo>
                <a:lnTo>
                  <a:pt x="9073650" y="0"/>
                </a:lnTo>
                <a:lnTo>
                  <a:pt x="9073650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6" name="AutoShape 6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96708" y="4396923"/>
            <a:ext cx="2993299" cy="881663"/>
          </a:xfrm>
          <a:custGeom>
            <a:avLst/>
            <a:gdLst/>
            <a:ahLst/>
            <a:cxnLst/>
            <a:rect l="l" t="t" r="r" b="b"/>
            <a:pathLst>
              <a:path w="2993299" h="881663">
                <a:moveTo>
                  <a:pt x="0" y="0"/>
                </a:moveTo>
                <a:lnTo>
                  <a:pt x="2993300" y="0"/>
                </a:lnTo>
                <a:lnTo>
                  <a:pt x="2993300" y="881663"/>
                </a:lnTo>
                <a:lnTo>
                  <a:pt x="0" y="881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 flipH="1" flipV="1">
            <a:off x="9144000" y="4396923"/>
            <a:ext cx="0" cy="37929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2663134" y="6987176"/>
            <a:ext cx="2273578" cy="2132210"/>
          </a:xfrm>
          <a:custGeom>
            <a:avLst/>
            <a:gdLst/>
            <a:ahLst/>
            <a:cxnLst/>
            <a:rect l="l" t="t" r="r" b="b"/>
            <a:pathLst>
              <a:path w="2273578" h="2132210">
                <a:moveTo>
                  <a:pt x="0" y="0"/>
                </a:moveTo>
                <a:lnTo>
                  <a:pt x="2273578" y="0"/>
                </a:lnTo>
                <a:lnTo>
                  <a:pt x="2273578" y="2132209"/>
                </a:lnTo>
                <a:lnTo>
                  <a:pt x="0" y="2132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5489" t="-64850" r="-185573" b="-7594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3917523" y="4396923"/>
            <a:ext cx="3763834" cy="1170075"/>
          </a:xfrm>
          <a:custGeom>
            <a:avLst/>
            <a:gdLst/>
            <a:ahLst/>
            <a:cxnLst/>
            <a:rect l="l" t="t" r="r" b="b"/>
            <a:pathLst>
              <a:path w="3763834" h="1170075">
                <a:moveTo>
                  <a:pt x="0" y="0"/>
                </a:moveTo>
                <a:lnTo>
                  <a:pt x="3763834" y="0"/>
                </a:lnTo>
                <a:lnTo>
                  <a:pt x="3763834" y="1170075"/>
                </a:lnTo>
                <a:lnTo>
                  <a:pt x="0" y="1170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5278" b="-5004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325781" y="4152388"/>
            <a:ext cx="5490670" cy="2012752"/>
          </a:xfrm>
          <a:custGeom>
            <a:avLst/>
            <a:gdLst/>
            <a:ahLst/>
            <a:cxnLst/>
            <a:rect l="l" t="t" r="r" b="b"/>
            <a:pathLst>
              <a:path w="5490670" h="2012752">
                <a:moveTo>
                  <a:pt x="0" y="0"/>
                </a:moveTo>
                <a:lnTo>
                  <a:pt x="5490670" y="0"/>
                </a:lnTo>
                <a:lnTo>
                  <a:pt x="5490670" y="2012752"/>
                </a:lnTo>
                <a:lnTo>
                  <a:pt x="0" y="20127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4107785" y="6269835"/>
            <a:ext cx="4201008" cy="2487718"/>
          </a:xfrm>
          <a:custGeom>
            <a:avLst/>
            <a:gdLst/>
            <a:ahLst/>
            <a:cxnLst/>
            <a:rect l="l" t="t" r="r" b="b"/>
            <a:pathLst>
              <a:path w="4201008" h="2487718">
                <a:moveTo>
                  <a:pt x="0" y="0"/>
                </a:moveTo>
                <a:lnTo>
                  <a:pt x="4201008" y="0"/>
                </a:lnTo>
                <a:lnTo>
                  <a:pt x="4201008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135" r="-1213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10004029" y="5953853"/>
            <a:ext cx="3378659" cy="1219569"/>
          </a:xfrm>
          <a:custGeom>
            <a:avLst/>
            <a:gdLst/>
            <a:ahLst/>
            <a:cxnLst/>
            <a:rect l="l" t="t" r="r" b="b"/>
            <a:pathLst>
              <a:path w="3378659" h="1219569">
                <a:moveTo>
                  <a:pt x="0" y="0"/>
                </a:moveTo>
                <a:lnTo>
                  <a:pt x="3378658" y="0"/>
                </a:lnTo>
                <a:lnTo>
                  <a:pt x="3378658" y="1219570"/>
                </a:lnTo>
                <a:lnTo>
                  <a:pt x="0" y="12195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14630450" y="6140101"/>
            <a:ext cx="3050907" cy="847075"/>
          </a:xfrm>
          <a:custGeom>
            <a:avLst/>
            <a:gdLst/>
            <a:ahLst/>
            <a:cxnLst/>
            <a:rect l="l" t="t" r="r" b="b"/>
            <a:pathLst>
              <a:path w="3050907" h="847075">
                <a:moveTo>
                  <a:pt x="0" y="0"/>
                </a:moveTo>
                <a:lnTo>
                  <a:pt x="3050907" y="0"/>
                </a:lnTo>
                <a:lnTo>
                  <a:pt x="3050907" y="847075"/>
                </a:lnTo>
                <a:lnTo>
                  <a:pt x="0" y="8470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8" name="Group 18"/>
          <p:cNvGrpSpPr/>
          <p:nvPr/>
        </p:nvGrpSpPr>
        <p:grpSpPr>
          <a:xfrm>
            <a:off x="16253850" y="187200"/>
            <a:ext cx="1683000" cy="1683000"/>
            <a:chOff x="0" y="0"/>
            <a:chExt cx="2244000" cy="2244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3963" cy="2243963"/>
            </a:xfrm>
            <a:custGeom>
              <a:avLst/>
              <a:gdLst/>
              <a:ahLst/>
              <a:cxnLst/>
              <a:rect l="l" t="t" r="r" b="b"/>
              <a:pathLst>
                <a:path w="2243963" h="2243963">
                  <a:moveTo>
                    <a:pt x="0" y="374015"/>
                  </a:moveTo>
                  <a:cubicBezTo>
                    <a:pt x="0" y="167386"/>
                    <a:pt x="167386" y="0"/>
                    <a:pt x="374015" y="0"/>
                  </a:cubicBezTo>
                  <a:lnTo>
                    <a:pt x="1869948" y="0"/>
                  </a:lnTo>
                  <a:cubicBezTo>
                    <a:pt x="2076450" y="0"/>
                    <a:pt x="2243963" y="167386"/>
                    <a:pt x="2243963" y="374015"/>
                  </a:cubicBezTo>
                  <a:lnTo>
                    <a:pt x="2243963" y="1869948"/>
                  </a:lnTo>
                  <a:cubicBezTo>
                    <a:pt x="2243963" y="2076450"/>
                    <a:pt x="2076577" y="2243963"/>
                    <a:pt x="1869948" y="2243963"/>
                  </a:cubicBezTo>
                  <a:lnTo>
                    <a:pt x="374015" y="2243963"/>
                  </a:lnTo>
                  <a:cubicBezTo>
                    <a:pt x="167386" y="2243963"/>
                    <a:pt x="0" y="2076577"/>
                    <a:pt x="0" y="1869948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813734" y="572950"/>
            <a:ext cx="563250" cy="911450"/>
          </a:xfrm>
          <a:custGeom>
            <a:avLst/>
            <a:gdLst/>
            <a:ahLst/>
            <a:cxnLst/>
            <a:rect l="l" t="t" r="r" b="b"/>
            <a:pathLst>
              <a:path w="563250" h="911450">
                <a:moveTo>
                  <a:pt x="0" y="0"/>
                </a:moveTo>
                <a:lnTo>
                  <a:pt x="563250" y="0"/>
                </a:lnTo>
                <a:lnTo>
                  <a:pt x="563250" y="911450"/>
                </a:lnTo>
                <a:lnTo>
                  <a:pt x="0" y="9114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4150" y="1925964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4. RÉALISATION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-778135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588291" y="-236886"/>
            <a:ext cx="8811250" cy="2791500"/>
          </a:xfrm>
          <a:custGeom>
            <a:avLst/>
            <a:gdLst/>
            <a:ahLst/>
            <a:cxnLst/>
            <a:rect l="l" t="t" r="r" b="b"/>
            <a:pathLst>
              <a:path w="8811250" h="2791500">
                <a:moveTo>
                  <a:pt x="0" y="0"/>
                </a:moveTo>
                <a:lnTo>
                  <a:pt x="8811250" y="0"/>
                </a:lnTo>
                <a:lnTo>
                  <a:pt x="8811250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6" name="AutoShape 6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29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45915" y="3415908"/>
            <a:ext cx="15954287" cy="433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2"/>
              </a:lnSpc>
            </a:pP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✓  Page de Connexion.</a:t>
            </a:r>
          </a:p>
          <a:p>
            <a:pPr algn="l">
              <a:lnSpc>
                <a:spcPts val="6922"/>
              </a:lnSpc>
            </a:pP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✓  Page </a:t>
            </a:r>
            <a:r>
              <a:rPr lang="en-US" sz="3586" spc="286" dirty="0" err="1">
                <a:solidFill>
                  <a:srgbClr val="050A30"/>
                </a:solidFill>
                <a:latin typeface="HK Grotesk Bold"/>
                <a:ea typeface="HK Grotesk Bold"/>
              </a:rPr>
              <a:t>d’Inscription</a:t>
            </a: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.</a:t>
            </a:r>
          </a:p>
          <a:p>
            <a:pPr algn="l">
              <a:lnSpc>
                <a:spcPts val="6922"/>
              </a:lnSpc>
            </a:pP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✓  Page </a:t>
            </a:r>
            <a:r>
              <a:rPr lang="en-US" sz="3586" spc="286" dirty="0" err="1">
                <a:solidFill>
                  <a:srgbClr val="050A30"/>
                </a:solidFill>
                <a:latin typeface="HK Grotesk Bold"/>
                <a:ea typeface="HK Grotesk Bold"/>
              </a:rPr>
              <a:t>d’Accueil</a:t>
            </a: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.</a:t>
            </a:r>
          </a:p>
          <a:p>
            <a:pPr algn="l">
              <a:lnSpc>
                <a:spcPts val="6922"/>
              </a:lnSpc>
            </a:pP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✓  Page de </a:t>
            </a:r>
            <a:r>
              <a:rPr lang="en-US" sz="3586" spc="286" dirty="0" err="1">
                <a:solidFill>
                  <a:srgbClr val="050A30"/>
                </a:solidFill>
                <a:latin typeface="HK Grotesk Bold"/>
                <a:ea typeface="HK Grotesk Bold"/>
              </a:rPr>
              <a:t>Profil</a:t>
            </a: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 </a:t>
            </a:r>
            <a:r>
              <a:rPr lang="en-US" sz="3586" spc="286" dirty="0" err="1">
                <a:solidFill>
                  <a:srgbClr val="050A30"/>
                </a:solidFill>
                <a:latin typeface="HK Grotesk Bold"/>
                <a:ea typeface="HK Grotesk Bold"/>
              </a:rPr>
              <a:t>d’utilisateur</a:t>
            </a: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.</a:t>
            </a:r>
          </a:p>
          <a:p>
            <a:pPr algn="l">
              <a:lnSpc>
                <a:spcPts val="6922"/>
              </a:lnSpc>
            </a:pP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✓  Page </a:t>
            </a:r>
            <a:r>
              <a:rPr lang="en-US" sz="3586" spc="286" dirty="0" err="1">
                <a:solidFill>
                  <a:srgbClr val="050A30"/>
                </a:solidFill>
                <a:latin typeface="HK Grotesk Bold"/>
                <a:ea typeface="HK Grotesk Bold"/>
              </a:rPr>
              <a:t>d’Historique</a:t>
            </a: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 </a:t>
            </a:r>
            <a:r>
              <a:rPr lang="en-US" sz="3586" spc="286" dirty="0" err="1">
                <a:solidFill>
                  <a:srgbClr val="050A30"/>
                </a:solidFill>
                <a:latin typeface="HK Grotesk Bold"/>
                <a:ea typeface="HK Grotesk Bold"/>
              </a:rPr>
              <a:t>d’utilisateur</a:t>
            </a:r>
            <a:r>
              <a:rPr lang="en-US" sz="3586" spc="286" dirty="0">
                <a:solidFill>
                  <a:srgbClr val="050A30"/>
                </a:solidFill>
                <a:latin typeface="HK Grotesk Bold"/>
                <a:ea typeface="HK Grotesk Bold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800642" y="286500"/>
            <a:ext cx="917317" cy="1484400"/>
          </a:xfrm>
          <a:custGeom>
            <a:avLst/>
            <a:gdLst/>
            <a:ahLst/>
            <a:cxnLst/>
            <a:rect l="l" t="t" r="r" b="b"/>
            <a:pathLst>
              <a:path w="917317" h="1484400">
                <a:moveTo>
                  <a:pt x="0" y="0"/>
                </a:moveTo>
                <a:lnTo>
                  <a:pt x="917316" y="0"/>
                </a:lnTo>
                <a:lnTo>
                  <a:pt x="917316" y="1484400"/>
                </a:lnTo>
                <a:lnTo>
                  <a:pt x="0" y="1484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5252590" y="7117017"/>
            <a:ext cx="2465368" cy="2480569"/>
          </a:xfrm>
          <a:custGeom>
            <a:avLst/>
            <a:gdLst/>
            <a:ahLst/>
            <a:cxnLst/>
            <a:rect l="l" t="t" r="r" b="b"/>
            <a:pathLst>
              <a:path w="2465368" h="2480569">
                <a:moveTo>
                  <a:pt x="0" y="0"/>
                </a:moveTo>
                <a:lnTo>
                  <a:pt x="2465368" y="0"/>
                </a:lnTo>
                <a:lnTo>
                  <a:pt x="2465368" y="2480568"/>
                </a:lnTo>
                <a:lnTo>
                  <a:pt x="0" y="24805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30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474502" y="1628780"/>
            <a:ext cx="3855879" cy="762952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979623" y="370343"/>
            <a:ext cx="3773639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de Connexion.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216060" y="1628780"/>
            <a:ext cx="3855879" cy="7629520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25425" y="1628780"/>
            <a:ext cx="3855879" cy="7629520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909314" y="5709771"/>
            <a:ext cx="227873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Connexion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refusée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95765" y="5709771"/>
            <a:ext cx="227873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Connexion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confirmée</a:t>
            </a:r>
          </a:p>
        </p:txBody>
      </p:sp>
      <p:sp>
        <p:nvSpPr>
          <p:cNvPr id="40" name="AutoShape 40"/>
          <p:cNvSpPr/>
          <p:nvPr/>
        </p:nvSpPr>
        <p:spPr>
          <a:xfrm flipH="1" flipV="1">
            <a:off x="4840185" y="5443540"/>
            <a:ext cx="2416995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41" name="AutoShape 41"/>
          <p:cNvSpPr/>
          <p:nvPr/>
        </p:nvSpPr>
        <p:spPr>
          <a:xfrm flipV="1">
            <a:off x="11030820" y="5443540"/>
            <a:ext cx="2484801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31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261648" y="1628780"/>
            <a:ext cx="3855879" cy="762952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91412" y="356380"/>
            <a:ext cx="3305175" cy="4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 Italics"/>
              </a:rPr>
              <a:t>Page d’inscription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649941" y="1628780"/>
            <a:ext cx="3855879" cy="7629520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391192" y="5939978"/>
            <a:ext cx="243572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Bold"/>
              </a:rPr>
              <a:t>Inscription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Bold"/>
              </a:rPr>
              <a:t>réussie</a:t>
            </a:r>
            <a:endParaRPr lang="en-US" sz="33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29" name="AutoShape 29"/>
          <p:cNvSpPr/>
          <p:nvPr/>
        </p:nvSpPr>
        <p:spPr>
          <a:xfrm flipV="1">
            <a:off x="6076408" y="5443540"/>
            <a:ext cx="5614653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32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818705" y="1328740"/>
            <a:ext cx="3855879" cy="762952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654535" y="1328740"/>
            <a:ext cx="3855879" cy="7629520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22" b="-22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295079" y="356038"/>
            <a:ext cx="5697842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Page d’accueil (Action échouée)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53417" y="5594707"/>
            <a:ext cx="4672459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Si le Bluetooth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est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désactivé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l’ouverture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de la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barrière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échouera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6633465" y="5143500"/>
            <a:ext cx="5062190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33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527107" y="1628780"/>
            <a:ext cx="3855879" cy="762952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825483" y="1628780"/>
            <a:ext cx="3855879" cy="7629520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393231" y="300515"/>
            <a:ext cx="5501537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 Page d’accueil (Action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réussie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)</a:t>
            </a:r>
          </a:p>
        </p:txBody>
      </p:sp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34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6556" y="1628780"/>
            <a:ext cx="3855879" cy="762952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600724" y="365855"/>
            <a:ext cx="5043562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du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profil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d’utilisateur</a:t>
            </a:r>
            <a:endParaRPr lang="en-US" sz="2799" dirty="0">
              <a:solidFill>
                <a:srgbClr val="000000"/>
              </a:solidFill>
              <a:latin typeface="HK Grotesk Medium"/>
            </a:endParaRP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216060" y="1628780"/>
            <a:ext cx="3855879" cy="7629520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3403421" y="1628780"/>
            <a:ext cx="3855879" cy="7629520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35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1328740"/>
            <a:ext cx="3855879" cy="762952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216060" y="1328740"/>
            <a:ext cx="3855879" cy="7629520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543202" y="363660"/>
            <a:ext cx="5158606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</a:rPr>
              <a:t>Page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historique</a:t>
            </a:r>
            <a:r>
              <a:rPr lang="en-US" sz="2799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</a:rPr>
              <a:t>d’utilisateur</a:t>
            </a:r>
            <a:endParaRPr lang="en-US" sz="2799" dirty="0">
              <a:solidFill>
                <a:srgbClr val="000000"/>
              </a:solidFill>
              <a:latin typeface="HK Grotesk Medium"/>
            </a:endParaRP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3405565" y="1328740"/>
            <a:ext cx="3855879" cy="7629520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58" b="-15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0471" y="709613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4. RÉALISATION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-395051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422283" y="-422207"/>
            <a:ext cx="9066677" cy="2872422"/>
          </a:xfrm>
          <a:custGeom>
            <a:avLst/>
            <a:gdLst/>
            <a:ahLst/>
            <a:cxnLst/>
            <a:rect l="l" t="t" r="r" b="b"/>
            <a:pathLst>
              <a:path w="9066677" h="2872422">
                <a:moveTo>
                  <a:pt x="0" y="0"/>
                </a:moveTo>
                <a:lnTo>
                  <a:pt x="9066677" y="0"/>
                </a:lnTo>
                <a:lnTo>
                  <a:pt x="9066677" y="2872422"/>
                </a:lnTo>
                <a:lnTo>
                  <a:pt x="0" y="2872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6" name="AutoShape 6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36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05817" y="5878731"/>
            <a:ext cx="3696066" cy="3718854"/>
          </a:xfrm>
          <a:custGeom>
            <a:avLst/>
            <a:gdLst/>
            <a:ahLst/>
            <a:cxnLst/>
            <a:rect l="l" t="t" r="r" b="b"/>
            <a:pathLst>
              <a:path w="3696066" h="3718854">
                <a:moveTo>
                  <a:pt x="0" y="0"/>
                </a:moveTo>
                <a:lnTo>
                  <a:pt x="3696066" y="0"/>
                </a:lnTo>
                <a:lnTo>
                  <a:pt x="3696066" y="3718854"/>
                </a:lnTo>
                <a:lnTo>
                  <a:pt x="0" y="37188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t="829" b="829"/>
          <a:stretch>
            <a:fillRect/>
          </a:stretch>
        </p:blipFill>
        <p:spPr>
          <a:xfrm>
            <a:off x="7078176" y="792157"/>
            <a:ext cx="4909750" cy="8583581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pSp>
        <p:nvGrpSpPr>
          <p:cNvPr id="12" name="Group 12"/>
          <p:cNvGrpSpPr/>
          <p:nvPr/>
        </p:nvGrpSpPr>
        <p:grpSpPr>
          <a:xfrm>
            <a:off x="14097001" y="0"/>
            <a:ext cx="4191000" cy="792157"/>
            <a:chOff x="0" y="0"/>
            <a:chExt cx="5176244" cy="10562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5176244" cy="1160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13"/>
                </a:lnSpc>
              </a:pPr>
              <a:r>
                <a:rPr lang="en-US" sz="5223" dirty="0">
                  <a:solidFill>
                    <a:srgbClr val="12229D"/>
                  </a:solidFill>
                  <a:latin typeface="Open Sans Bold"/>
                </a:rPr>
                <a:t>Macro    ark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33856" y="125045"/>
              <a:ext cx="803864" cy="806118"/>
            </a:xfrm>
            <a:custGeom>
              <a:avLst/>
              <a:gdLst/>
              <a:ahLst/>
              <a:cxnLst/>
              <a:rect l="l" t="t" r="r" b="b"/>
              <a:pathLst>
                <a:path w="803864" h="806118">
                  <a:moveTo>
                    <a:pt x="0" y="0"/>
                  </a:moveTo>
                  <a:lnTo>
                    <a:pt x="803863" y="0"/>
                  </a:lnTo>
                  <a:lnTo>
                    <a:pt x="803863" y="806119"/>
                  </a:lnTo>
                  <a:lnTo>
                    <a:pt x="0" y="806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65910" y="3285615"/>
            <a:ext cx="1602471" cy="2593116"/>
          </a:xfrm>
          <a:custGeom>
            <a:avLst/>
            <a:gdLst/>
            <a:ahLst/>
            <a:cxnLst/>
            <a:rect l="l" t="t" r="r" b="b"/>
            <a:pathLst>
              <a:path w="1602471" h="2593116">
                <a:moveTo>
                  <a:pt x="0" y="0"/>
                </a:moveTo>
                <a:lnTo>
                  <a:pt x="1602471" y="0"/>
                </a:lnTo>
                <a:lnTo>
                  <a:pt x="1602471" y="2593116"/>
                </a:lnTo>
                <a:lnTo>
                  <a:pt x="0" y="25931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9687" y="1216502"/>
            <a:ext cx="12239074" cy="2000710"/>
            <a:chOff x="0" y="0"/>
            <a:chExt cx="16318766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18685" cy="2667640"/>
            </a:xfrm>
            <a:custGeom>
              <a:avLst/>
              <a:gdLst/>
              <a:ahLst/>
              <a:cxnLst/>
              <a:rect l="l" t="t" r="r" b="b"/>
              <a:pathLst>
                <a:path w="16318685" h="2667640">
                  <a:moveTo>
                    <a:pt x="0" y="444582"/>
                  </a:moveTo>
                  <a:cubicBezTo>
                    <a:pt x="0" y="199083"/>
                    <a:pt x="183093" y="0"/>
                    <a:pt x="408875" y="0"/>
                  </a:cubicBezTo>
                  <a:lnTo>
                    <a:pt x="15909810" y="0"/>
                  </a:lnTo>
                  <a:cubicBezTo>
                    <a:pt x="16135593" y="0"/>
                    <a:pt x="16318685" y="199083"/>
                    <a:pt x="16318685" y="444582"/>
                  </a:cubicBezTo>
                  <a:lnTo>
                    <a:pt x="16318685" y="2222912"/>
                  </a:lnTo>
                  <a:cubicBezTo>
                    <a:pt x="16318685" y="2468412"/>
                    <a:pt x="16135593" y="2667495"/>
                    <a:pt x="15909810" y="2667495"/>
                  </a:cubicBezTo>
                  <a:lnTo>
                    <a:pt x="408875" y="2667495"/>
                  </a:lnTo>
                  <a:cubicBezTo>
                    <a:pt x="183093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399687" y="1554870"/>
            <a:ext cx="1243585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050A30"/>
                </a:solidFill>
                <a:latin typeface="HK Grotesk Bold"/>
              </a:rPr>
              <a:t>Licence Plate Recognizer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11339" y="1216502"/>
            <a:ext cx="2074718" cy="2000710"/>
            <a:chOff x="0" y="0"/>
            <a:chExt cx="2766290" cy="2667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6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455788" y="-790937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70" y="0"/>
                </a:lnTo>
                <a:lnTo>
                  <a:pt x="9939570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11" name="AutoShape 11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37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 rot="438">
            <a:off x="2165937" y="3917574"/>
            <a:ext cx="8697945" cy="441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Besoins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fonctionels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Architecture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Technologies utilisées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Réalisation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3046491" y="5176763"/>
            <a:ext cx="5184540" cy="4081537"/>
          </a:xfrm>
          <a:custGeom>
            <a:avLst/>
            <a:gdLst/>
            <a:ahLst/>
            <a:cxnLst/>
            <a:rect l="l" t="t" r="r" b="b"/>
            <a:pathLst>
              <a:path w="5184540" h="4081537">
                <a:moveTo>
                  <a:pt x="5184540" y="0"/>
                </a:moveTo>
                <a:lnTo>
                  <a:pt x="0" y="0"/>
                </a:lnTo>
                <a:lnTo>
                  <a:pt x="0" y="4081537"/>
                </a:lnTo>
                <a:lnTo>
                  <a:pt x="5184540" y="4081537"/>
                </a:lnTo>
                <a:lnTo>
                  <a:pt x="518454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3640">
            <a:off x="-8135767" y="-6569226"/>
            <a:ext cx="24056996" cy="9060911"/>
          </a:xfrm>
          <a:custGeom>
            <a:avLst/>
            <a:gdLst/>
            <a:ahLst/>
            <a:cxnLst/>
            <a:rect l="l" t="t" r="r" b="b"/>
            <a:pathLst>
              <a:path w="24056996" h="9060911">
                <a:moveTo>
                  <a:pt x="0" y="0"/>
                </a:moveTo>
                <a:lnTo>
                  <a:pt x="24056996" y="0"/>
                </a:lnTo>
                <a:lnTo>
                  <a:pt x="24056996" y="9060911"/>
                </a:lnTo>
                <a:lnTo>
                  <a:pt x="0" y="9060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4" name="AutoShape 4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126703" y="-132128"/>
              <a:ext cx="1184064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421104" y="3692913"/>
            <a:ext cx="12262899" cy="1615616"/>
          </a:xfrm>
          <a:custGeom>
            <a:avLst/>
            <a:gdLst/>
            <a:ahLst/>
            <a:cxnLst/>
            <a:rect l="l" t="t" r="r" b="b"/>
            <a:pathLst>
              <a:path w="12262899" h="1615616">
                <a:moveTo>
                  <a:pt x="0" y="0"/>
                </a:moveTo>
                <a:lnTo>
                  <a:pt x="12262899" y="0"/>
                </a:lnTo>
                <a:lnTo>
                  <a:pt x="12262899" y="1615615"/>
                </a:lnTo>
                <a:lnTo>
                  <a:pt x="0" y="16156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t="-17731" b="-1773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3245271" y="3911683"/>
            <a:ext cx="12262899" cy="1615616"/>
          </a:xfrm>
          <a:custGeom>
            <a:avLst/>
            <a:gdLst/>
            <a:ahLst/>
            <a:cxnLst/>
            <a:rect l="l" t="t" r="r" b="b"/>
            <a:pathLst>
              <a:path w="12262899" h="1615616">
                <a:moveTo>
                  <a:pt x="0" y="0"/>
                </a:moveTo>
                <a:lnTo>
                  <a:pt x="12262899" y="0"/>
                </a:lnTo>
                <a:lnTo>
                  <a:pt x="12262899" y="1615616"/>
                </a:lnTo>
                <a:lnTo>
                  <a:pt x="0" y="1615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731" b="-1773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625886" y="781949"/>
            <a:ext cx="1085073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7"/>
              </a:lnSpc>
            </a:pPr>
            <a:r>
              <a:rPr lang="en-US" sz="6297">
                <a:solidFill>
                  <a:srgbClr val="050A30"/>
                </a:solidFill>
                <a:latin typeface="HK Grotesk Bold"/>
              </a:rPr>
              <a:t>Présentation de l’entreprise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45271" y="6324376"/>
            <a:ext cx="11797458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50A30"/>
                </a:solidFill>
                <a:latin typeface="HK Grotesk Medium"/>
              </a:rPr>
              <a:t>Scheidt and Bachmann Maghreb SARL est une filiale tunisienne de Scheidt&amp;Bachmann, un leader mondial des systèmes de gestion de stationnement, basé en Allemagne. </a:t>
            </a:r>
          </a:p>
          <a:p>
            <a:pPr algn="ctr">
              <a:lnSpc>
                <a:spcPts val="3840"/>
              </a:lnSpc>
            </a:pPr>
            <a:endParaRPr lang="en-US" sz="3200">
              <a:solidFill>
                <a:srgbClr val="050A30"/>
              </a:solidFill>
              <a:latin typeface="HK Grotesk Medium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5508170" y="406842"/>
            <a:ext cx="2488350" cy="2196216"/>
            <a:chOff x="0" y="0"/>
            <a:chExt cx="3317800" cy="29282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17800" cy="2928288"/>
            </a:xfrm>
            <a:custGeom>
              <a:avLst/>
              <a:gdLst/>
              <a:ahLst/>
              <a:cxnLst/>
              <a:rect l="l" t="t" r="r" b="b"/>
              <a:pathLst>
                <a:path w="3317800" h="2928288">
                  <a:moveTo>
                    <a:pt x="0" y="0"/>
                  </a:moveTo>
                  <a:lnTo>
                    <a:pt x="3317800" y="0"/>
                  </a:lnTo>
                  <a:lnTo>
                    <a:pt x="3317800" y="2928288"/>
                  </a:lnTo>
                  <a:lnTo>
                    <a:pt x="0" y="2928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08709" y="351363"/>
              <a:ext cx="465107" cy="680981"/>
            </a:xfrm>
            <a:custGeom>
              <a:avLst/>
              <a:gdLst/>
              <a:ahLst/>
              <a:cxnLst/>
              <a:rect l="l" t="t" r="r" b="b"/>
              <a:pathLst>
                <a:path w="465106" h="787506">
                  <a:moveTo>
                    <a:pt x="0" y="0"/>
                  </a:moveTo>
                  <a:lnTo>
                    <a:pt x="465106" y="0"/>
                  </a:lnTo>
                  <a:lnTo>
                    <a:pt x="465106" y="787505"/>
                  </a:lnTo>
                  <a:lnTo>
                    <a:pt x="0" y="787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25964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7" lvl="1" indent="-442594" algn="l">
              <a:lnSpc>
                <a:spcPts val="4919"/>
              </a:lnSpc>
              <a:buAutoNum type="arabicPeriod"/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BESOINS FONCTIONNELS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77676" y="3298432"/>
            <a:ext cx="14610123" cy="4196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Détection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et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captation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d’images</a:t>
            </a:r>
            <a:endParaRPr lang="en-US" sz="3177" spc="254" dirty="0">
              <a:solidFill>
                <a:srgbClr val="050A30"/>
              </a:solidFill>
              <a:latin typeface="HK Grotesk Bold"/>
              <a:ea typeface="HK Grotesk Bold"/>
            </a:endParaRP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Traitement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et reconnaissance des plaques d’immatriculation</a:t>
            </a: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Envoi des données au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serveur</a:t>
            </a:r>
            <a:endParaRPr lang="en-US" sz="3177" spc="254" dirty="0">
              <a:solidFill>
                <a:srgbClr val="050A30"/>
              </a:solidFill>
              <a:latin typeface="HK Grotesk Bold"/>
              <a:ea typeface="HK Grotesk Bold"/>
            </a:endParaRP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Gestion des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réponses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et actions</a:t>
            </a: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Compatibilité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avec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différents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types de plaques d’immatriculation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1227457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214350" y="0"/>
            <a:ext cx="8811250" cy="2791500"/>
          </a:xfrm>
          <a:custGeom>
            <a:avLst/>
            <a:gdLst/>
            <a:ahLst/>
            <a:cxnLst/>
            <a:rect l="l" t="t" r="r" b="b"/>
            <a:pathLst>
              <a:path w="8811250" h="2791500">
                <a:moveTo>
                  <a:pt x="0" y="0"/>
                </a:moveTo>
                <a:lnTo>
                  <a:pt x="8811250" y="0"/>
                </a:lnTo>
                <a:lnTo>
                  <a:pt x="8811250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7" name="AutoShape 7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38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37828" y="7769115"/>
            <a:ext cx="5187772" cy="1828470"/>
          </a:xfrm>
          <a:custGeom>
            <a:avLst/>
            <a:gdLst/>
            <a:ahLst/>
            <a:cxnLst/>
            <a:rect l="l" t="t" r="r" b="b"/>
            <a:pathLst>
              <a:path w="5187772" h="1828470">
                <a:moveTo>
                  <a:pt x="0" y="0"/>
                </a:moveTo>
                <a:lnTo>
                  <a:pt x="5187772" y="0"/>
                </a:lnTo>
                <a:lnTo>
                  <a:pt x="5187772" y="1828470"/>
                </a:lnTo>
                <a:lnTo>
                  <a:pt x="0" y="1828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6898199" y="-2594086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2. ARCHITECTURE</a:t>
            </a:r>
          </a:p>
        </p:txBody>
      </p:sp>
      <p:sp>
        <p:nvSpPr>
          <p:cNvPr id="3" name="Freeform 3"/>
          <p:cNvSpPr/>
          <p:nvPr/>
        </p:nvSpPr>
        <p:spPr>
          <a:xfrm>
            <a:off x="-2895350" y="6836149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5" name="AutoShape 5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39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460900" y="140999"/>
            <a:ext cx="13366200" cy="9456586"/>
          </a:xfrm>
          <a:custGeom>
            <a:avLst/>
            <a:gdLst/>
            <a:ahLst/>
            <a:cxnLst/>
            <a:rect l="l" t="t" r="r" b="b"/>
            <a:pathLst>
              <a:path w="13366200" h="9456586">
                <a:moveTo>
                  <a:pt x="0" y="0"/>
                </a:moveTo>
                <a:lnTo>
                  <a:pt x="13366200" y="0"/>
                </a:lnTo>
                <a:lnTo>
                  <a:pt x="13366200" y="9456586"/>
                </a:lnTo>
                <a:lnTo>
                  <a:pt x="0" y="945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0011304" y="-1551514"/>
            <a:ext cx="10684689" cy="3385026"/>
          </a:xfrm>
          <a:custGeom>
            <a:avLst/>
            <a:gdLst/>
            <a:ahLst/>
            <a:cxnLst/>
            <a:rect l="l" t="t" r="r" b="b"/>
            <a:pathLst>
              <a:path w="10684689" h="3385026">
                <a:moveTo>
                  <a:pt x="0" y="0"/>
                </a:moveTo>
                <a:lnTo>
                  <a:pt x="10684689" y="0"/>
                </a:lnTo>
                <a:lnTo>
                  <a:pt x="10684689" y="3385026"/>
                </a:lnTo>
                <a:lnTo>
                  <a:pt x="0" y="3385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25964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 dirty="0">
                <a:solidFill>
                  <a:srgbClr val="050A30"/>
                </a:solidFill>
                <a:latin typeface="HK Grotesk Bold"/>
              </a:rPr>
              <a:t>3. TECHNOLOGIES UTILISÉES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214350" y="0"/>
            <a:ext cx="8811250" cy="2791500"/>
          </a:xfrm>
          <a:custGeom>
            <a:avLst/>
            <a:gdLst/>
            <a:ahLst/>
            <a:cxnLst/>
            <a:rect l="l" t="t" r="r" b="b"/>
            <a:pathLst>
              <a:path w="8811250" h="2791500">
                <a:moveTo>
                  <a:pt x="0" y="0"/>
                </a:moveTo>
                <a:lnTo>
                  <a:pt x="8811250" y="0"/>
                </a:lnTo>
                <a:lnTo>
                  <a:pt x="8811250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6" name="AutoShape 6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40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046252" y="4038990"/>
            <a:ext cx="4081762" cy="1202265"/>
          </a:xfrm>
          <a:custGeom>
            <a:avLst/>
            <a:gdLst/>
            <a:ahLst/>
            <a:cxnLst/>
            <a:rect l="l" t="t" r="r" b="b"/>
            <a:pathLst>
              <a:path w="4081762" h="1202265">
                <a:moveTo>
                  <a:pt x="0" y="0"/>
                </a:moveTo>
                <a:lnTo>
                  <a:pt x="4081763" y="0"/>
                </a:lnTo>
                <a:lnTo>
                  <a:pt x="4081763" y="1202265"/>
                </a:lnTo>
                <a:lnTo>
                  <a:pt x="0" y="1202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962025" y="5934568"/>
            <a:ext cx="6645550" cy="2871949"/>
          </a:xfrm>
          <a:custGeom>
            <a:avLst/>
            <a:gdLst/>
            <a:ahLst/>
            <a:cxnLst/>
            <a:rect l="l" t="t" r="r" b="b"/>
            <a:pathLst>
              <a:path w="6645550" h="2871949">
                <a:moveTo>
                  <a:pt x="0" y="0"/>
                </a:moveTo>
                <a:lnTo>
                  <a:pt x="6645550" y="0"/>
                </a:lnTo>
                <a:lnTo>
                  <a:pt x="6645550" y="2871949"/>
                </a:lnTo>
                <a:lnTo>
                  <a:pt x="0" y="2871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029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2858424" y="6741048"/>
            <a:ext cx="4660382" cy="1448787"/>
          </a:xfrm>
          <a:custGeom>
            <a:avLst/>
            <a:gdLst/>
            <a:ahLst/>
            <a:cxnLst/>
            <a:rect l="l" t="t" r="r" b="b"/>
            <a:pathLst>
              <a:path w="4660382" h="1448787">
                <a:moveTo>
                  <a:pt x="0" y="0"/>
                </a:moveTo>
                <a:lnTo>
                  <a:pt x="4660382" y="0"/>
                </a:lnTo>
                <a:lnTo>
                  <a:pt x="4660382" y="1448787"/>
                </a:lnTo>
                <a:lnTo>
                  <a:pt x="0" y="1448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5278" b="-5004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1159062" y="3027902"/>
            <a:ext cx="5558554" cy="3126687"/>
          </a:xfrm>
          <a:custGeom>
            <a:avLst/>
            <a:gdLst/>
            <a:ahLst/>
            <a:cxnLst/>
            <a:rect l="l" t="t" r="r" b="b"/>
            <a:pathLst>
              <a:path w="5558554" h="3126687">
                <a:moveTo>
                  <a:pt x="0" y="0"/>
                </a:moveTo>
                <a:lnTo>
                  <a:pt x="5558554" y="0"/>
                </a:lnTo>
                <a:lnTo>
                  <a:pt x="5558554" y="3126687"/>
                </a:lnTo>
                <a:lnTo>
                  <a:pt x="0" y="3126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7293615" y="5241255"/>
            <a:ext cx="3841471" cy="1386627"/>
          </a:xfrm>
          <a:custGeom>
            <a:avLst/>
            <a:gdLst/>
            <a:ahLst/>
            <a:cxnLst/>
            <a:rect l="l" t="t" r="r" b="b"/>
            <a:pathLst>
              <a:path w="3841471" h="1386627">
                <a:moveTo>
                  <a:pt x="0" y="0"/>
                </a:moveTo>
                <a:lnTo>
                  <a:pt x="3841470" y="0"/>
                </a:lnTo>
                <a:lnTo>
                  <a:pt x="3841470" y="1386627"/>
                </a:lnTo>
                <a:lnTo>
                  <a:pt x="0" y="1386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9140687" y="7104132"/>
            <a:ext cx="3184625" cy="1592312"/>
          </a:xfrm>
          <a:custGeom>
            <a:avLst/>
            <a:gdLst/>
            <a:ahLst/>
            <a:cxnLst/>
            <a:rect l="l" t="t" r="r" b="b"/>
            <a:pathLst>
              <a:path w="3184625" h="1592312">
                <a:moveTo>
                  <a:pt x="0" y="0"/>
                </a:moveTo>
                <a:lnTo>
                  <a:pt x="3184625" y="0"/>
                </a:lnTo>
                <a:lnTo>
                  <a:pt x="3184625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0471" y="709613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4. RÉALISATION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-395051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422283" y="-422207"/>
            <a:ext cx="9066677" cy="2872422"/>
          </a:xfrm>
          <a:custGeom>
            <a:avLst/>
            <a:gdLst/>
            <a:ahLst/>
            <a:cxnLst/>
            <a:rect l="l" t="t" r="r" b="b"/>
            <a:pathLst>
              <a:path w="9066677" h="2872422">
                <a:moveTo>
                  <a:pt x="0" y="0"/>
                </a:moveTo>
                <a:lnTo>
                  <a:pt x="9066677" y="0"/>
                </a:lnTo>
                <a:lnTo>
                  <a:pt x="9066677" y="2872422"/>
                </a:lnTo>
                <a:lnTo>
                  <a:pt x="0" y="2872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6" name="AutoShape 6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41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05817" y="5878731"/>
            <a:ext cx="3696066" cy="3718854"/>
          </a:xfrm>
          <a:custGeom>
            <a:avLst/>
            <a:gdLst/>
            <a:ahLst/>
            <a:cxnLst/>
            <a:rect l="l" t="t" r="r" b="b"/>
            <a:pathLst>
              <a:path w="3696066" h="3718854">
                <a:moveTo>
                  <a:pt x="0" y="0"/>
                </a:moveTo>
                <a:lnTo>
                  <a:pt x="3696066" y="0"/>
                </a:lnTo>
                <a:lnTo>
                  <a:pt x="3696066" y="3718854"/>
                </a:lnTo>
                <a:lnTo>
                  <a:pt x="0" y="37188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0" y="2732220"/>
            <a:ext cx="2848002" cy="2242094"/>
          </a:xfrm>
          <a:custGeom>
            <a:avLst/>
            <a:gdLst/>
            <a:ahLst/>
            <a:cxnLst/>
            <a:rect l="l" t="t" r="r" b="b"/>
            <a:pathLst>
              <a:path w="2848002" h="2242094">
                <a:moveTo>
                  <a:pt x="0" y="0"/>
                </a:moveTo>
                <a:lnTo>
                  <a:pt x="2848002" y="0"/>
                </a:lnTo>
                <a:lnTo>
                  <a:pt x="2848002" y="2242094"/>
                </a:lnTo>
                <a:lnTo>
                  <a:pt x="0" y="2242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r="522"/>
          <a:stretch>
            <a:fillRect/>
          </a:stretch>
        </p:blipFill>
        <p:spPr>
          <a:xfrm>
            <a:off x="7078176" y="792157"/>
            <a:ext cx="4909750" cy="8583581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pSp>
        <p:nvGrpSpPr>
          <p:cNvPr id="13" name="Group 13"/>
          <p:cNvGrpSpPr/>
          <p:nvPr/>
        </p:nvGrpSpPr>
        <p:grpSpPr>
          <a:xfrm>
            <a:off x="13944601" y="0"/>
            <a:ext cx="4343400" cy="792157"/>
            <a:chOff x="0" y="0"/>
            <a:chExt cx="5176244" cy="105620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04775"/>
              <a:ext cx="5176244" cy="1160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13"/>
                </a:lnSpc>
              </a:pPr>
              <a:r>
                <a:rPr lang="en-US" sz="5223" dirty="0">
                  <a:solidFill>
                    <a:srgbClr val="12229D"/>
                  </a:solidFill>
                  <a:latin typeface="Open Sans Bold"/>
                </a:rPr>
                <a:t>Macro    ark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2833856" y="125045"/>
              <a:ext cx="803864" cy="806118"/>
            </a:xfrm>
            <a:custGeom>
              <a:avLst/>
              <a:gdLst/>
              <a:ahLst/>
              <a:cxnLst/>
              <a:rect l="l" t="t" r="r" b="b"/>
              <a:pathLst>
                <a:path w="803864" h="806118">
                  <a:moveTo>
                    <a:pt x="0" y="0"/>
                  </a:moveTo>
                  <a:lnTo>
                    <a:pt x="803863" y="0"/>
                  </a:lnTo>
                  <a:lnTo>
                    <a:pt x="803863" y="806119"/>
                  </a:lnTo>
                  <a:lnTo>
                    <a:pt x="0" y="806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9687" y="1216502"/>
            <a:ext cx="12239074" cy="2000710"/>
            <a:chOff x="0" y="0"/>
            <a:chExt cx="16318766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18685" cy="2667640"/>
            </a:xfrm>
            <a:custGeom>
              <a:avLst/>
              <a:gdLst/>
              <a:ahLst/>
              <a:cxnLst/>
              <a:rect l="l" t="t" r="r" b="b"/>
              <a:pathLst>
                <a:path w="16318685" h="2667640">
                  <a:moveTo>
                    <a:pt x="0" y="444582"/>
                  </a:moveTo>
                  <a:cubicBezTo>
                    <a:pt x="0" y="199083"/>
                    <a:pt x="183093" y="0"/>
                    <a:pt x="408875" y="0"/>
                  </a:cubicBezTo>
                  <a:lnTo>
                    <a:pt x="15909810" y="0"/>
                  </a:lnTo>
                  <a:cubicBezTo>
                    <a:pt x="16135593" y="0"/>
                    <a:pt x="16318685" y="199083"/>
                    <a:pt x="16318685" y="444582"/>
                  </a:cubicBezTo>
                  <a:lnTo>
                    <a:pt x="16318685" y="2222912"/>
                  </a:lnTo>
                  <a:cubicBezTo>
                    <a:pt x="16318685" y="2468412"/>
                    <a:pt x="16135593" y="2667495"/>
                    <a:pt x="15909810" y="2667495"/>
                  </a:cubicBezTo>
                  <a:lnTo>
                    <a:pt x="408875" y="2667495"/>
                  </a:lnTo>
                  <a:cubicBezTo>
                    <a:pt x="183093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16212" y="1554870"/>
            <a:ext cx="1243585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050A30"/>
                </a:solidFill>
                <a:latin typeface="HK Grotesk Bold"/>
              </a:rPr>
              <a:t>Barrier Controller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11339" y="1216502"/>
            <a:ext cx="2074718" cy="2000710"/>
            <a:chOff x="0" y="0"/>
            <a:chExt cx="2766290" cy="2667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7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455788" y="-790937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70" y="0"/>
                </a:lnTo>
                <a:lnTo>
                  <a:pt x="9939570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11" name="AutoShape 11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 rot="438">
            <a:off x="8336382" y="3917574"/>
            <a:ext cx="8697945" cy="441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Besoins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fonctionels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Architecture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Technologies utilisées </a:t>
            </a:r>
          </a:p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"/>
              </a:rPr>
              <a:t>Réalisation</a:t>
            </a:r>
            <a:r>
              <a:rPr lang="en-US" sz="3700" spc="436" dirty="0">
                <a:solidFill>
                  <a:srgbClr val="050A30"/>
                </a:solidFill>
                <a:latin typeface="HK Grotesk"/>
              </a:rPr>
              <a:t> </a:t>
            </a:r>
          </a:p>
        </p:txBody>
      </p:sp>
      <p:sp>
        <p:nvSpPr>
          <p:cNvPr id="16" name="Freeform 16"/>
          <p:cNvSpPr/>
          <p:nvPr/>
        </p:nvSpPr>
        <p:spPr>
          <a:xfrm>
            <a:off x="337939" y="5514705"/>
            <a:ext cx="7812757" cy="4082880"/>
          </a:xfrm>
          <a:custGeom>
            <a:avLst/>
            <a:gdLst/>
            <a:ahLst/>
            <a:cxnLst/>
            <a:rect l="l" t="t" r="r" b="b"/>
            <a:pathLst>
              <a:path w="7812757" h="4082880">
                <a:moveTo>
                  <a:pt x="0" y="0"/>
                </a:moveTo>
                <a:lnTo>
                  <a:pt x="7812757" y="0"/>
                </a:lnTo>
                <a:lnTo>
                  <a:pt x="7812757" y="4082880"/>
                </a:lnTo>
                <a:lnTo>
                  <a:pt x="0" y="408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568" y="1900155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7" lvl="1" indent="-442594" algn="l">
              <a:lnSpc>
                <a:spcPts val="4919"/>
              </a:lnSpc>
              <a:buAutoNum type="arabicPeriod"/>
            </a:pPr>
            <a:r>
              <a:rPr lang="en-US" sz="4099" spc="327">
                <a:solidFill>
                  <a:srgbClr val="050A30"/>
                </a:solidFill>
                <a:latin typeface="HK Grotesk Bold"/>
              </a:rPr>
              <a:t>BESOINS FONCTIONNELS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53308" y="3347605"/>
            <a:ext cx="14132646" cy="419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Automatisation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intelligente</a:t>
            </a:r>
            <a:endParaRPr lang="en-US" sz="3177" spc="254" dirty="0">
              <a:solidFill>
                <a:srgbClr val="050A30"/>
              </a:solidFill>
              <a:latin typeface="HK Grotesk Bold"/>
              <a:ea typeface="HK Grotesk Bold"/>
            </a:endParaRP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Sécurité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renforcée</a:t>
            </a:r>
            <a:endParaRPr lang="en-US" sz="3177" spc="254" dirty="0">
              <a:solidFill>
                <a:srgbClr val="050A30"/>
              </a:solidFill>
              <a:latin typeface="HK Grotesk Bold"/>
              <a:ea typeface="HK Grotesk Bold"/>
            </a:endParaRP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Flexibilité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d’intégration</a:t>
            </a:r>
            <a:endParaRPr lang="en-US" sz="3177" spc="254" dirty="0">
              <a:solidFill>
                <a:srgbClr val="050A30"/>
              </a:solidFill>
              <a:latin typeface="HK Grotesk Bold"/>
              <a:ea typeface="HK Grotesk Bold"/>
            </a:endParaRP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✓ Gestion des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réponses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et actions</a:t>
            </a:r>
          </a:p>
          <a:p>
            <a:pPr algn="l">
              <a:lnSpc>
                <a:spcPts val="6672"/>
              </a:lnSpc>
            </a:pP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✓ Interface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conviviale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et </a:t>
            </a:r>
            <a:r>
              <a:rPr lang="en-US" sz="3177" spc="254" dirty="0" err="1">
                <a:solidFill>
                  <a:srgbClr val="050A30"/>
                </a:solidFill>
                <a:latin typeface="HK Grotesk Bold"/>
                <a:ea typeface="HK Grotesk Bold"/>
              </a:rPr>
              <a:t>ergonomique</a:t>
            </a:r>
            <a:r>
              <a:rPr lang="en-US" sz="3177" spc="254" dirty="0">
                <a:solidFill>
                  <a:srgbClr val="050A30"/>
                </a:solidFill>
                <a:latin typeface="HK Grotesk Bold"/>
                <a:ea typeface="HK Grotesk Bold"/>
              </a:rPr>
              <a:t>  </a:t>
            </a:r>
          </a:p>
        </p:txBody>
      </p:sp>
      <p:sp>
        <p:nvSpPr>
          <p:cNvPr id="4" name="Freeform 4"/>
          <p:cNvSpPr/>
          <p:nvPr/>
        </p:nvSpPr>
        <p:spPr>
          <a:xfrm>
            <a:off x="-1227457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214350" y="0"/>
            <a:ext cx="8811250" cy="2791500"/>
          </a:xfrm>
          <a:custGeom>
            <a:avLst/>
            <a:gdLst/>
            <a:ahLst/>
            <a:cxnLst/>
            <a:rect l="l" t="t" r="r" b="b"/>
            <a:pathLst>
              <a:path w="8811250" h="2791500">
                <a:moveTo>
                  <a:pt x="0" y="0"/>
                </a:moveTo>
                <a:lnTo>
                  <a:pt x="8811250" y="0"/>
                </a:lnTo>
                <a:lnTo>
                  <a:pt x="8811250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7" name="AutoShape 7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37828" y="7769115"/>
            <a:ext cx="5187772" cy="1828470"/>
          </a:xfrm>
          <a:custGeom>
            <a:avLst/>
            <a:gdLst/>
            <a:ahLst/>
            <a:cxnLst/>
            <a:rect l="l" t="t" r="r" b="b"/>
            <a:pathLst>
              <a:path w="5187772" h="1828470">
                <a:moveTo>
                  <a:pt x="0" y="0"/>
                </a:moveTo>
                <a:lnTo>
                  <a:pt x="5187772" y="0"/>
                </a:lnTo>
                <a:lnTo>
                  <a:pt x="5187772" y="1828470"/>
                </a:lnTo>
                <a:lnTo>
                  <a:pt x="0" y="1828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 dirty="0">
                <a:solidFill>
                  <a:srgbClr val="050A30"/>
                </a:solidFill>
                <a:latin typeface="HK Grotesk Bold"/>
              </a:rPr>
              <a:t>3. TECHNOLOGIES UTILISÉES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214350" y="0"/>
            <a:ext cx="8811250" cy="2791500"/>
          </a:xfrm>
          <a:custGeom>
            <a:avLst/>
            <a:gdLst/>
            <a:ahLst/>
            <a:cxnLst/>
            <a:rect l="l" t="t" r="r" b="b"/>
            <a:pathLst>
              <a:path w="8811250" h="2791500">
                <a:moveTo>
                  <a:pt x="0" y="0"/>
                </a:moveTo>
                <a:lnTo>
                  <a:pt x="8811250" y="0"/>
                </a:lnTo>
                <a:lnTo>
                  <a:pt x="8811250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6" name="AutoShape 6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888180" y="3836355"/>
            <a:ext cx="5141331" cy="3044550"/>
          </a:xfrm>
          <a:custGeom>
            <a:avLst/>
            <a:gdLst/>
            <a:ahLst/>
            <a:cxnLst/>
            <a:rect l="l" t="t" r="r" b="b"/>
            <a:pathLst>
              <a:path w="5141331" h="3044550">
                <a:moveTo>
                  <a:pt x="0" y="0"/>
                </a:moveTo>
                <a:lnTo>
                  <a:pt x="5141331" y="0"/>
                </a:lnTo>
                <a:lnTo>
                  <a:pt x="5141331" y="3044550"/>
                </a:lnTo>
                <a:lnTo>
                  <a:pt x="0" y="3044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35" r="-1213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4090089" y="3277434"/>
            <a:ext cx="2988792" cy="2988792"/>
          </a:xfrm>
          <a:custGeom>
            <a:avLst/>
            <a:gdLst/>
            <a:ahLst/>
            <a:cxnLst/>
            <a:rect l="l" t="t" r="r" b="b"/>
            <a:pathLst>
              <a:path w="2988792" h="2988792">
                <a:moveTo>
                  <a:pt x="0" y="0"/>
                </a:moveTo>
                <a:lnTo>
                  <a:pt x="2988792" y="0"/>
                </a:lnTo>
                <a:lnTo>
                  <a:pt x="2988792" y="2988791"/>
                </a:lnTo>
                <a:lnTo>
                  <a:pt x="0" y="29887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074761" y="6706011"/>
            <a:ext cx="4898349" cy="2449174"/>
          </a:xfrm>
          <a:custGeom>
            <a:avLst/>
            <a:gdLst/>
            <a:ahLst/>
            <a:cxnLst/>
            <a:rect l="l" t="t" r="r" b="b"/>
            <a:pathLst>
              <a:path w="4898349" h="2449174">
                <a:moveTo>
                  <a:pt x="0" y="0"/>
                </a:moveTo>
                <a:lnTo>
                  <a:pt x="4898348" y="0"/>
                </a:lnTo>
                <a:lnTo>
                  <a:pt x="4898348" y="2449175"/>
                </a:lnTo>
                <a:lnTo>
                  <a:pt x="0" y="24491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3619975" y="7137396"/>
            <a:ext cx="4668025" cy="2460190"/>
          </a:xfrm>
          <a:custGeom>
            <a:avLst/>
            <a:gdLst/>
            <a:ahLst/>
            <a:cxnLst/>
            <a:rect l="l" t="t" r="r" b="b"/>
            <a:pathLst>
              <a:path w="4668025" h="2460190">
                <a:moveTo>
                  <a:pt x="0" y="0"/>
                </a:moveTo>
                <a:lnTo>
                  <a:pt x="4668025" y="0"/>
                </a:lnTo>
                <a:lnTo>
                  <a:pt x="4668025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D5591575-C9A9-8703-A3C3-93567C89B27F}"/>
              </a:ext>
            </a:extLst>
          </p:cNvPr>
          <p:cNvSpPr/>
          <p:nvPr/>
        </p:nvSpPr>
        <p:spPr>
          <a:xfrm>
            <a:off x="1053281" y="2400470"/>
            <a:ext cx="5774322" cy="4322542"/>
          </a:xfrm>
          <a:custGeom>
            <a:avLst/>
            <a:gdLst/>
            <a:ahLst/>
            <a:cxnLst/>
            <a:rect l="l" t="t" r="r" b="b"/>
            <a:pathLst>
              <a:path w="4890495" h="3254402">
                <a:moveTo>
                  <a:pt x="0" y="0"/>
                </a:moveTo>
                <a:lnTo>
                  <a:pt x="4890495" y="0"/>
                </a:lnTo>
                <a:lnTo>
                  <a:pt x="4890495" y="3254402"/>
                </a:lnTo>
                <a:lnTo>
                  <a:pt x="0" y="3254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35926" y="-367050"/>
            <a:ext cx="8811250" cy="2791500"/>
          </a:xfrm>
          <a:custGeom>
            <a:avLst/>
            <a:gdLst/>
            <a:ahLst/>
            <a:cxnLst/>
            <a:rect l="l" t="t" r="r" b="b"/>
            <a:pathLst>
              <a:path w="8811250" h="2791500">
                <a:moveTo>
                  <a:pt x="0" y="0"/>
                </a:moveTo>
                <a:lnTo>
                  <a:pt x="8811250" y="0"/>
                </a:lnTo>
                <a:lnTo>
                  <a:pt x="8811250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4" name="AutoShape 4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45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109930" y="6782085"/>
            <a:ext cx="2798247" cy="2815500"/>
          </a:xfrm>
          <a:custGeom>
            <a:avLst/>
            <a:gdLst/>
            <a:ahLst/>
            <a:cxnLst/>
            <a:rect l="l" t="t" r="r" b="b"/>
            <a:pathLst>
              <a:path w="2798247" h="2815500">
                <a:moveTo>
                  <a:pt x="0" y="0"/>
                </a:moveTo>
                <a:lnTo>
                  <a:pt x="2798247" y="0"/>
                </a:lnTo>
                <a:lnTo>
                  <a:pt x="2798247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-395051" y="6782085"/>
            <a:ext cx="3924050" cy="2815500"/>
          </a:xfrm>
          <a:custGeom>
            <a:avLst/>
            <a:gdLst/>
            <a:ahLst/>
            <a:cxnLst/>
            <a:rect l="l" t="t" r="r" b="b"/>
            <a:pathLst>
              <a:path w="3924050" h="2815500">
                <a:moveTo>
                  <a:pt x="0" y="0"/>
                </a:moveTo>
                <a:lnTo>
                  <a:pt x="3924050" y="0"/>
                </a:lnTo>
                <a:lnTo>
                  <a:pt x="3924050" y="2815500"/>
                </a:lnTo>
                <a:lnTo>
                  <a:pt x="0" y="2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2353770" y="440910"/>
            <a:ext cx="13656655" cy="9156675"/>
          </a:xfrm>
          <a:custGeom>
            <a:avLst/>
            <a:gdLst/>
            <a:ahLst/>
            <a:cxnLst/>
            <a:rect l="l" t="t" r="r" b="b"/>
            <a:pathLst>
              <a:path w="13656655" h="9156675">
                <a:moveTo>
                  <a:pt x="0" y="0"/>
                </a:moveTo>
                <a:lnTo>
                  <a:pt x="13656655" y="0"/>
                </a:lnTo>
                <a:lnTo>
                  <a:pt x="13656655" y="9156675"/>
                </a:lnTo>
                <a:lnTo>
                  <a:pt x="0" y="91566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914400" y="689984"/>
            <a:ext cx="152251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327" dirty="0">
                <a:solidFill>
                  <a:srgbClr val="050A30"/>
                </a:solidFill>
                <a:latin typeface="HK Grotesk Bold"/>
              </a:rPr>
              <a:t>4. RÉALISATION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9364820" y="2667167"/>
            <a:ext cx="8757577" cy="5383379"/>
          </a:xfrm>
          <a:custGeom>
            <a:avLst/>
            <a:gdLst/>
            <a:ahLst/>
            <a:cxnLst/>
            <a:rect l="l" t="t" r="r" b="b"/>
            <a:pathLst>
              <a:path w="8757577" h="5383379">
                <a:moveTo>
                  <a:pt x="0" y="0"/>
                </a:moveTo>
                <a:lnTo>
                  <a:pt x="8757578" y="0"/>
                </a:lnTo>
                <a:lnTo>
                  <a:pt x="8757578" y="5383379"/>
                </a:lnTo>
                <a:lnTo>
                  <a:pt x="0" y="5383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247168" y="2680410"/>
            <a:ext cx="8818926" cy="5383379"/>
          </a:xfrm>
          <a:custGeom>
            <a:avLst/>
            <a:gdLst/>
            <a:ahLst/>
            <a:cxnLst/>
            <a:rect l="l" t="t" r="r" b="b"/>
            <a:pathLst>
              <a:path w="8818926" h="5383379">
                <a:moveTo>
                  <a:pt x="0" y="0"/>
                </a:moveTo>
                <a:lnTo>
                  <a:pt x="8818926" y="0"/>
                </a:lnTo>
                <a:lnTo>
                  <a:pt x="8818926" y="5383379"/>
                </a:lnTo>
                <a:lnTo>
                  <a:pt x="0" y="5383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46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85432" y="670364"/>
            <a:ext cx="9660248" cy="49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HK Grotesk Medium"/>
                <a:ea typeface="HK Grotesk Medium"/>
              </a:rPr>
              <a:t>Re</a:t>
            </a:r>
            <a:r>
              <a:rPr lang="en-US" sz="4000" dirty="0">
                <a:solidFill>
                  <a:srgbClr val="000000"/>
                </a:solidFill>
                <a:latin typeface="HK Grotesk Medium"/>
                <a:ea typeface="HK Grotesk Medium"/>
              </a:rPr>
              <a:t>lais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97F55D6-0EBF-A0DC-E0FF-48A41445D336}"/>
              </a:ext>
            </a:extLst>
          </p:cNvPr>
          <p:cNvSpPr/>
          <p:nvPr/>
        </p:nvSpPr>
        <p:spPr>
          <a:xfrm>
            <a:off x="533400" y="5372100"/>
            <a:ext cx="1752600" cy="14478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056ABBE-698C-949F-B4BA-6979E6E484CA}"/>
              </a:ext>
            </a:extLst>
          </p:cNvPr>
          <p:cNvSpPr/>
          <p:nvPr/>
        </p:nvSpPr>
        <p:spPr>
          <a:xfrm>
            <a:off x="2286000" y="2933700"/>
            <a:ext cx="1447800" cy="14478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1F3DF76-89DA-EB8D-1589-2273DA6F0C1C}"/>
              </a:ext>
            </a:extLst>
          </p:cNvPr>
          <p:cNvSpPr/>
          <p:nvPr/>
        </p:nvSpPr>
        <p:spPr>
          <a:xfrm>
            <a:off x="11353800" y="2933700"/>
            <a:ext cx="1447800" cy="14478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89D8DD8-B769-C4B5-C9CE-5372A68177E3}"/>
              </a:ext>
            </a:extLst>
          </p:cNvPr>
          <p:cNvSpPr/>
          <p:nvPr/>
        </p:nvSpPr>
        <p:spPr>
          <a:xfrm>
            <a:off x="9619397" y="5358856"/>
            <a:ext cx="1752600" cy="14478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47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17431" y="746040"/>
            <a:ext cx="17053138" cy="8794920"/>
          </a:xfrm>
          <a:custGeom>
            <a:avLst/>
            <a:gdLst/>
            <a:ahLst/>
            <a:cxnLst/>
            <a:rect l="l" t="t" r="r" b="b"/>
            <a:pathLst>
              <a:path w="17053138" h="8794920">
                <a:moveTo>
                  <a:pt x="0" y="0"/>
                </a:moveTo>
                <a:lnTo>
                  <a:pt x="17053138" y="0"/>
                </a:lnTo>
                <a:lnTo>
                  <a:pt x="17053138" y="8794920"/>
                </a:lnTo>
                <a:lnTo>
                  <a:pt x="0" y="879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12" r="-2142" b="-351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7315200" y="222074"/>
            <a:ext cx="3036522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Page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  <a:ea typeface="HK Grotesk Medium"/>
              </a:rPr>
              <a:t>d’Accueil</a:t>
            </a:r>
            <a:endParaRPr lang="en-US" sz="2799" dirty="0">
              <a:solidFill>
                <a:srgbClr val="000000"/>
              </a:solidFill>
              <a:latin typeface="HK Grotesk Medium"/>
              <a:ea typeface="HK Grotesk Medium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98500" y="2879152"/>
            <a:ext cx="8602807" cy="1113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50"/>
              </a:lnSpc>
            </a:pPr>
            <a:r>
              <a:rPr lang="en-US" sz="7208" dirty="0" err="1">
                <a:solidFill>
                  <a:srgbClr val="050A30"/>
                </a:solidFill>
                <a:latin typeface="HK Grotesk Bold"/>
              </a:rPr>
              <a:t>Domaines</a:t>
            </a:r>
            <a:r>
              <a:rPr lang="en-US" sz="7208" dirty="0">
                <a:solidFill>
                  <a:srgbClr val="050A30"/>
                </a:solidFill>
                <a:latin typeface="HK Grotesk Bold"/>
              </a:rPr>
              <a:t> </a:t>
            </a:r>
            <a:r>
              <a:rPr lang="en-US" sz="7208" dirty="0" err="1">
                <a:solidFill>
                  <a:srgbClr val="050A30"/>
                </a:solidFill>
                <a:latin typeface="HK Grotesk Bold"/>
              </a:rPr>
              <a:t>d’activité</a:t>
            </a:r>
            <a:endParaRPr lang="en-US" sz="7208" dirty="0">
              <a:solidFill>
                <a:srgbClr val="050A30"/>
              </a:solidFill>
              <a:latin typeface="HK Grotesk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447334" y="-1651026"/>
            <a:ext cx="1678239" cy="4740599"/>
          </a:xfrm>
          <a:custGeom>
            <a:avLst/>
            <a:gdLst/>
            <a:ahLst/>
            <a:cxnLst/>
            <a:rect l="l" t="t" r="r" b="b"/>
            <a:pathLst>
              <a:path w="1678239" h="4740599">
                <a:moveTo>
                  <a:pt x="0" y="0"/>
                </a:moveTo>
                <a:lnTo>
                  <a:pt x="1678239" y="0"/>
                </a:lnTo>
                <a:lnTo>
                  <a:pt x="1678239" y="4740600"/>
                </a:lnTo>
                <a:lnTo>
                  <a:pt x="0" y="474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4464354" y="2035227"/>
            <a:ext cx="5648492" cy="4202750"/>
          </a:xfrm>
          <a:custGeom>
            <a:avLst/>
            <a:gdLst/>
            <a:ahLst/>
            <a:cxnLst/>
            <a:rect l="l" t="t" r="r" b="b"/>
            <a:pathLst>
              <a:path w="5648492" h="4202750">
                <a:moveTo>
                  <a:pt x="0" y="0"/>
                </a:moveTo>
                <a:lnTo>
                  <a:pt x="5648492" y="0"/>
                </a:lnTo>
                <a:lnTo>
                  <a:pt x="5648492" y="4202750"/>
                </a:lnTo>
                <a:lnTo>
                  <a:pt x="0" y="420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569276" y="1028700"/>
            <a:ext cx="6062400" cy="3463200"/>
            <a:chOff x="0" y="0"/>
            <a:chExt cx="8083200" cy="46176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083200" cy="4617600"/>
              <a:chOff x="0" y="0"/>
              <a:chExt cx="8083200" cy="46176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083169" cy="4617593"/>
              </a:xfrm>
              <a:custGeom>
                <a:avLst/>
                <a:gdLst/>
                <a:ahLst/>
                <a:cxnLst/>
                <a:rect l="l" t="t" r="r" b="b"/>
                <a:pathLst>
                  <a:path w="8083169" h="4617593">
                    <a:moveTo>
                      <a:pt x="0" y="1160272"/>
                    </a:moveTo>
                    <a:cubicBezTo>
                      <a:pt x="0" y="519430"/>
                      <a:pt x="519430" y="0"/>
                      <a:pt x="1160272" y="0"/>
                    </a:cubicBezTo>
                    <a:lnTo>
                      <a:pt x="6922897" y="0"/>
                    </a:lnTo>
                    <a:cubicBezTo>
                      <a:pt x="7563739" y="0"/>
                      <a:pt x="8083169" y="519430"/>
                      <a:pt x="8083169" y="1160272"/>
                    </a:cubicBezTo>
                    <a:lnTo>
                      <a:pt x="8083169" y="3457321"/>
                    </a:lnTo>
                    <a:cubicBezTo>
                      <a:pt x="8083169" y="4098163"/>
                      <a:pt x="7563739" y="4617593"/>
                      <a:pt x="6922897" y="4617593"/>
                    </a:cubicBezTo>
                    <a:lnTo>
                      <a:pt x="1160272" y="4617593"/>
                    </a:lnTo>
                    <a:cubicBezTo>
                      <a:pt x="519430" y="4617593"/>
                      <a:pt x="0" y="4098163"/>
                      <a:pt x="0" y="3457321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155520" y="555307"/>
              <a:ext cx="5772125" cy="3506971"/>
            </a:xfrm>
            <a:custGeom>
              <a:avLst/>
              <a:gdLst/>
              <a:ahLst/>
              <a:cxnLst/>
              <a:rect l="l" t="t" r="r" b="b"/>
              <a:pathLst>
                <a:path w="5772125" h="3506971">
                  <a:moveTo>
                    <a:pt x="0" y="0"/>
                  </a:moveTo>
                  <a:lnTo>
                    <a:pt x="5772125" y="0"/>
                  </a:lnTo>
                  <a:lnTo>
                    <a:pt x="5772125" y="3506970"/>
                  </a:lnTo>
                  <a:lnTo>
                    <a:pt x="0" y="3506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" name="Freeform 9"/>
          <p:cNvSpPr/>
          <p:nvPr/>
        </p:nvSpPr>
        <p:spPr>
          <a:xfrm>
            <a:off x="9581807" y="-121122"/>
            <a:ext cx="9060670" cy="4105174"/>
          </a:xfrm>
          <a:custGeom>
            <a:avLst/>
            <a:gdLst/>
            <a:ahLst/>
            <a:cxnLst/>
            <a:rect l="l" t="t" r="r" b="b"/>
            <a:pathLst>
              <a:path w="9060670" h="4105174">
                <a:moveTo>
                  <a:pt x="0" y="0"/>
                </a:moveTo>
                <a:lnTo>
                  <a:pt x="9060670" y="0"/>
                </a:lnTo>
                <a:lnTo>
                  <a:pt x="9060670" y="4105174"/>
                </a:lnTo>
                <a:lnTo>
                  <a:pt x="0" y="41051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395051" y="9381283"/>
            <a:ext cx="19169395" cy="818535"/>
            <a:chOff x="0" y="-288403"/>
            <a:chExt cx="25559193" cy="1091380"/>
          </a:xfrm>
        </p:grpSpPr>
        <p:sp>
          <p:nvSpPr>
            <p:cNvPr id="11" name="AutoShape 11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31535" y="-288403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 dirty="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613733" y="-285955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 dirty="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118413" y="-248371"/>
              <a:ext cx="1184064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 dirty="0">
                  <a:solidFill>
                    <a:srgbClr val="050A30"/>
                  </a:solidFill>
                  <a:latin typeface="HK Grotesk Bold"/>
                </a:rPr>
                <a:t>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46450" y="5956989"/>
            <a:ext cx="76975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319"/>
              </a:lnSpc>
              <a:buFont typeface="Arial"/>
              <a:buChar char="•"/>
            </a:pPr>
            <a:r>
              <a:rPr lang="en-US" sz="3599" dirty="0">
                <a:solidFill>
                  <a:srgbClr val="050A30"/>
                </a:solidFill>
                <a:latin typeface="HK Grotesk Medium"/>
              </a:rPr>
              <a:t>Solutions de </a:t>
            </a:r>
            <a:r>
              <a:rPr lang="en-US" sz="3599" dirty="0" err="1">
                <a:solidFill>
                  <a:srgbClr val="050A30"/>
                </a:solidFill>
                <a:latin typeface="HK Grotesk Medium"/>
              </a:rPr>
              <a:t>Stationement</a:t>
            </a:r>
            <a:endParaRPr lang="en-US" sz="3599" dirty="0">
              <a:solidFill>
                <a:srgbClr val="050A30"/>
              </a:solidFill>
              <a:latin typeface="HK Grotesk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92096" y="7530545"/>
            <a:ext cx="76975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50A30"/>
                </a:solidFill>
                <a:latin typeface="HK Grotesk Medium"/>
              </a:rPr>
              <a:t> Systèmes de signalisation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1807" y="5956989"/>
            <a:ext cx="76975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319"/>
              </a:lnSpc>
              <a:buFont typeface="Arial"/>
              <a:buChar char="•"/>
            </a:pPr>
            <a:r>
              <a:rPr lang="en-US" sz="3599" dirty="0">
                <a:solidFill>
                  <a:srgbClr val="050A30"/>
                </a:solidFill>
                <a:latin typeface="HK Grotesk Medium"/>
              </a:rPr>
              <a:t>Systèmes de </a:t>
            </a:r>
            <a:r>
              <a:rPr lang="en-US" sz="3599" dirty="0" err="1">
                <a:solidFill>
                  <a:srgbClr val="050A30"/>
                </a:solidFill>
                <a:latin typeface="HK Grotesk Medium"/>
              </a:rPr>
              <a:t>collecte</a:t>
            </a:r>
            <a:r>
              <a:rPr lang="en-US" sz="3599" dirty="0">
                <a:solidFill>
                  <a:srgbClr val="050A30"/>
                </a:solidFill>
                <a:latin typeface="HK Grotesk Medium"/>
              </a:rPr>
              <a:t> des </a:t>
            </a:r>
            <a:r>
              <a:rPr lang="en-US" sz="3599" dirty="0" err="1">
                <a:solidFill>
                  <a:srgbClr val="050A30"/>
                </a:solidFill>
                <a:latin typeface="HK Grotesk Medium"/>
              </a:rPr>
              <a:t>tarifs</a:t>
            </a:r>
            <a:endParaRPr lang="en-US" sz="3599" dirty="0">
              <a:solidFill>
                <a:srgbClr val="050A30"/>
              </a:solidFill>
              <a:latin typeface="HK Grotesk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581807" y="7530545"/>
            <a:ext cx="860280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>
              <a:lnSpc>
                <a:spcPts val="4319"/>
              </a:lnSpc>
              <a:buFont typeface="Arial"/>
              <a:buChar char="•"/>
            </a:pPr>
            <a:r>
              <a:rPr lang="en-US" sz="3599" dirty="0">
                <a:solidFill>
                  <a:srgbClr val="050A30"/>
                </a:solidFill>
                <a:latin typeface="HK Grotesk Medium"/>
              </a:rPr>
              <a:t>Solutions de vente de carburants au </a:t>
            </a:r>
            <a:r>
              <a:rPr lang="en-US" sz="3599" dirty="0" err="1">
                <a:solidFill>
                  <a:srgbClr val="050A30"/>
                </a:solidFill>
                <a:latin typeface="HK Grotesk Medium"/>
              </a:rPr>
              <a:t>détail</a:t>
            </a:r>
            <a:r>
              <a:rPr lang="en-US" sz="3599" dirty="0">
                <a:solidFill>
                  <a:srgbClr val="050A30"/>
                </a:solidFill>
                <a:latin typeface="HK Grotesk Medium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48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97980" y="767268"/>
            <a:ext cx="17492040" cy="8752465"/>
          </a:xfrm>
          <a:custGeom>
            <a:avLst/>
            <a:gdLst/>
            <a:ahLst/>
            <a:cxnLst/>
            <a:rect l="l" t="t" r="r" b="b"/>
            <a:pathLst>
              <a:path w="17492040" h="8752465">
                <a:moveTo>
                  <a:pt x="0" y="0"/>
                </a:moveTo>
                <a:lnTo>
                  <a:pt x="17492040" y="0"/>
                </a:lnTo>
                <a:lnTo>
                  <a:pt x="17492040" y="8752464"/>
                </a:lnTo>
                <a:lnTo>
                  <a:pt x="0" y="8752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63" r="-2341" b="-699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6096000" y="235722"/>
            <a:ext cx="5475833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Page de Configuration Réseau</a:t>
            </a:r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49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62130" y="752225"/>
            <a:ext cx="15763739" cy="8782550"/>
          </a:xfrm>
          <a:custGeom>
            <a:avLst/>
            <a:gdLst/>
            <a:ahLst/>
            <a:cxnLst/>
            <a:rect l="l" t="t" r="r" b="b"/>
            <a:pathLst>
              <a:path w="15763739" h="8782550">
                <a:moveTo>
                  <a:pt x="0" y="0"/>
                </a:moveTo>
                <a:lnTo>
                  <a:pt x="15763740" y="0"/>
                </a:lnTo>
                <a:lnTo>
                  <a:pt x="15763740" y="8782550"/>
                </a:lnTo>
                <a:lnTo>
                  <a:pt x="0" y="878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76" t="-4083" r="-3450" b="-98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6019800" y="208426"/>
            <a:ext cx="5775015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Page d’information sur la WT32</a:t>
            </a:r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50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26902" y="731630"/>
            <a:ext cx="15925487" cy="8805223"/>
          </a:xfrm>
          <a:custGeom>
            <a:avLst/>
            <a:gdLst/>
            <a:ahLst/>
            <a:cxnLst/>
            <a:rect l="l" t="t" r="r" b="b"/>
            <a:pathLst>
              <a:path w="15925487" h="8805223">
                <a:moveTo>
                  <a:pt x="0" y="0"/>
                </a:moveTo>
                <a:lnTo>
                  <a:pt x="15925488" y="0"/>
                </a:lnTo>
                <a:lnTo>
                  <a:pt x="15925488" y="8805223"/>
                </a:lnTo>
                <a:lnTo>
                  <a:pt x="0" y="8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4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5809172" y="255528"/>
            <a:ext cx="6057677" cy="4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Page de Mise à Jour du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  <a:ea typeface="HK Grotesk Medium"/>
              </a:rPr>
              <a:t>programme</a:t>
            </a: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 </a:t>
            </a:r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51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90600" y="2656631"/>
            <a:ext cx="11645392" cy="1985444"/>
          </a:xfrm>
          <a:custGeom>
            <a:avLst/>
            <a:gdLst/>
            <a:ahLst/>
            <a:cxnLst/>
            <a:rect l="l" t="t" r="r" b="b"/>
            <a:pathLst>
              <a:path w="11645392" h="1985444">
                <a:moveTo>
                  <a:pt x="0" y="0"/>
                </a:moveTo>
                <a:lnTo>
                  <a:pt x="11645392" y="0"/>
                </a:lnTo>
                <a:lnTo>
                  <a:pt x="11645392" y="1985444"/>
                </a:lnTo>
                <a:lnTo>
                  <a:pt x="0" y="198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5791200" y="5938778"/>
            <a:ext cx="11662417" cy="2038707"/>
          </a:xfrm>
          <a:custGeom>
            <a:avLst/>
            <a:gdLst/>
            <a:ahLst/>
            <a:cxnLst/>
            <a:rect l="l" t="t" r="r" b="b"/>
            <a:pathLst>
              <a:path w="11662417" h="2038707">
                <a:moveTo>
                  <a:pt x="0" y="0"/>
                </a:moveTo>
                <a:lnTo>
                  <a:pt x="11662418" y="0"/>
                </a:lnTo>
                <a:lnTo>
                  <a:pt x="11662418" y="2038707"/>
                </a:lnTo>
                <a:lnTo>
                  <a:pt x="0" y="203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5402647" y="312678"/>
            <a:ext cx="6818002" cy="4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  <a:ea typeface="HK Grotesk Medium"/>
              </a:rPr>
              <a:t>Ouverture</a:t>
            </a: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 de la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  <a:ea typeface="HK Grotesk Medium"/>
              </a:rPr>
              <a:t>barrière</a:t>
            </a: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 (Serial Monitor)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D6285-ED6A-A379-AC9C-7B6462568B8F}"/>
              </a:ext>
            </a:extLst>
          </p:cNvPr>
          <p:cNvSpPr txBox="1"/>
          <p:nvPr/>
        </p:nvSpPr>
        <p:spPr>
          <a:xfrm>
            <a:off x="199569" y="2092212"/>
            <a:ext cx="6818002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HK Grotesk Medium"/>
                <a:ea typeface="HK Grotesk Medium"/>
              </a:rPr>
              <a:t>Ouverture</a:t>
            </a: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 par </a:t>
            </a:r>
            <a:r>
              <a:rPr lang="en-US" sz="2799" dirty="0" err="1">
                <a:solidFill>
                  <a:srgbClr val="000000"/>
                </a:solidFill>
                <a:latin typeface="HK Grotesk Medium"/>
                <a:ea typeface="HK Grotesk Medium"/>
              </a:rPr>
              <a:t>Caméra</a:t>
            </a: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 (MQTT)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508C258-8BDB-A987-4F14-8F4FC113FF85}"/>
              </a:ext>
            </a:extLst>
          </p:cNvPr>
          <p:cNvSpPr txBox="1"/>
          <p:nvPr/>
        </p:nvSpPr>
        <p:spPr>
          <a:xfrm>
            <a:off x="5562600" y="5361056"/>
            <a:ext cx="6818002" cy="4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HK Grotesk Medium"/>
                <a:ea typeface="HK Grotesk Medium"/>
              </a:rPr>
              <a:t>Ouverture</a:t>
            </a: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 avec Application Mobile (BLE)</a:t>
            </a:r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52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823154" y="837810"/>
            <a:ext cx="13584803" cy="8451437"/>
          </a:xfrm>
          <a:custGeom>
            <a:avLst/>
            <a:gdLst/>
            <a:ahLst/>
            <a:cxnLst/>
            <a:rect l="l" t="t" r="r" b="b"/>
            <a:pathLst>
              <a:path w="10683625" h="7566108">
                <a:moveTo>
                  <a:pt x="0" y="0"/>
                </a:moveTo>
                <a:lnTo>
                  <a:pt x="10683625" y="0"/>
                </a:lnTo>
                <a:lnTo>
                  <a:pt x="10683625" y="7566108"/>
                </a:lnTo>
                <a:lnTo>
                  <a:pt x="0" y="756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3555601" y="7102261"/>
            <a:ext cx="10119908" cy="1384830"/>
          </a:xfrm>
          <a:custGeom>
            <a:avLst/>
            <a:gdLst/>
            <a:ahLst/>
            <a:cxnLst/>
            <a:rect l="l" t="t" r="r" b="b"/>
            <a:pathLst>
              <a:path w="10119908" h="1384830">
                <a:moveTo>
                  <a:pt x="0" y="0"/>
                </a:moveTo>
                <a:lnTo>
                  <a:pt x="10119908" y="0"/>
                </a:lnTo>
                <a:lnTo>
                  <a:pt x="10119908" y="1384830"/>
                </a:lnTo>
                <a:lnTo>
                  <a:pt x="0" y="1384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6339892" y="312678"/>
            <a:ext cx="5242508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HK Grotesk Medium"/>
                <a:ea typeface="HK Grotesk Medium"/>
              </a:rPr>
              <a:t>  Changement du Company ID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F3C2A7A-DE5E-2190-C9DE-49737B7F2D4B}"/>
              </a:ext>
            </a:extLst>
          </p:cNvPr>
          <p:cNvSpPr/>
          <p:nvPr/>
        </p:nvSpPr>
        <p:spPr>
          <a:xfrm>
            <a:off x="10515600" y="5905500"/>
            <a:ext cx="828061" cy="8382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DCB40AF-82C5-5D16-D108-90BB241B284F}"/>
              </a:ext>
            </a:extLst>
          </p:cNvPr>
          <p:cNvSpPr/>
          <p:nvPr/>
        </p:nvSpPr>
        <p:spPr>
          <a:xfrm>
            <a:off x="13335000" y="5372100"/>
            <a:ext cx="1828800" cy="8382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2A8893B-4E1B-AF43-52EC-EF83FFE107BD}"/>
              </a:ext>
            </a:extLst>
          </p:cNvPr>
          <p:cNvSpPr/>
          <p:nvPr/>
        </p:nvSpPr>
        <p:spPr>
          <a:xfrm>
            <a:off x="10015230" y="4599828"/>
            <a:ext cx="1828800" cy="8382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9687" y="1216502"/>
            <a:ext cx="12239074" cy="2000710"/>
            <a:chOff x="0" y="0"/>
            <a:chExt cx="16318766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18685" cy="2667640"/>
            </a:xfrm>
            <a:custGeom>
              <a:avLst/>
              <a:gdLst/>
              <a:ahLst/>
              <a:cxnLst/>
              <a:rect l="l" t="t" r="r" b="b"/>
              <a:pathLst>
                <a:path w="16318685" h="2667640">
                  <a:moveTo>
                    <a:pt x="0" y="444582"/>
                  </a:moveTo>
                  <a:cubicBezTo>
                    <a:pt x="0" y="199083"/>
                    <a:pt x="183093" y="0"/>
                    <a:pt x="408875" y="0"/>
                  </a:cubicBezTo>
                  <a:lnTo>
                    <a:pt x="15909810" y="0"/>
                  </a:lnTo>
                  <a:cubicBezTo>
                    <a:pt x="16135593" y="0"/>
                    <a:pt x="16318685" y="199083"/>
                    <a:pt x="16318685" y="444582"/>
                  </a:cubicBezTo>
                  <a:lnTo>
                    <a:pt x="16318685" y="2222912"/>
                  </a:lnTo>
                  <a:cubicBezTo>
                    <a:pt x="16318685" y="2468412"/>
                    <a:pt x="16135593" y="2667495"/>
                    <a:pt x="15909810" y="2667495"/>
                  </a:cubicBezTo>
                  <a:lnTo>
                    <a:pt x="408875" y="2667495"/>
                  </a:lnTo>
                  <a:cubicBezTo>
                    <a:pt x="183093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16212" y="1554870"/>
            <a:ext cx="1243585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050A30"/>
                </a:solidFill>
                <a:latin typeface="HK Grotesk Bold"/>
              </a:rPr>
              <a:t>Conclusion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11339" y="1216502"/>
            <a:ext cx="2074718" cy="2000710"/>
            <a:chOff x="0" y="0"/>
            <a:chExt cx="2766290" cy="2667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8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455788" y="-790937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70" y="0"/>
                </a:lnTo>
                <a:lnTo>
                  <a:pt x="9939570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11" name="AutoShape 11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53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 rot="438">
            <a:off x="1334680" y="4130720"/>
            <a:ext cx="11187688" cy="408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4"/>
              </a:lnSpc>
            </a:pP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Le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projet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MacroPark a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modernisé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la gestion des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parkings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grâce à la reconnaissance des plaques d'immatriculation,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une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application mobile,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une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interface web et un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contrôleur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de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barrière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,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améliorant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l'efficacité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et la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sécurité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tout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en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s'intégrant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dans les initiatives de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ville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 </a:t>
            </a:r>
            <a:r>
              <a:rPr lang="en-US" sz="3531" spc="134" dirty="0" err="1">
                <a:solidFill>
                  <a:srgbClr val="050A30"/>
                </a:solidFill>
                <a:latin typeface="HK Grotesk"/>
              </a:rPr>
              <a:t>intelligente</a:t>
            </a:r>
            <a:r>
              <a:rPr lang="en-US" sz="3531" spc="134" dirty="0">
                <a:solidFill>
                  <a:srgbClr val="050A30"/>
                </a:solidFill>
                <a:latin typeface="HK Grotesk"/>
              </a:rPr>
              <a:t>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617316" y="6974738"/>
            <a:ext cx="4042890" cy="2622848"/>
          </a:xfrm>
          <a:custGeom>
            <a:avLst/>
            <a:gdLst/>
            <a:ahLst/>
            <a:cxnLst/>
            <a:rect l="l" t="t" r="r" b="b"/>
            <a:pathLst>
              <a:path w="4042890" h="2622848">
                <a:moveTo>
                  <a:pt x="0" y="0"/>
                </a:moveTo>
                <a:lnTo>
                  <a:pt x="4042890" y="0"/>
                </a:lnTo>
                <a:lnTo>
                  <a:pt x="4042890" y="2622847"/>
                </a:lnTo>
                <a:lnTo>
                  <a:pt x="0" y="262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9687" y="1216502"/>
            <a:ext cx="12239074" cy="2000710"/>
            <a:chOff x="0" y="0"/>
            <a:chExt cx="16318766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18685" cy="2667640"/>
            </a:xfrm>
            <a:custGeom>
              <a:avLst/>
              <a:gdLst/>
              <a:ahLst/>
              <a:cxnLst/>
              <a:rect l="l" t="t" r="r" b="b"/>
              <a:pathLst>
                <a:path w="16318685" h="2667640">
                  <a:moveTo>
                    <a:pt x="0" y="444582"/>
                  </a:moveTo>
                  <a:cubicBezTo>
                    <a:pt x="0" y="199083"/>
                    <a:pt x="183093" y="0"/>
                    <a:pt x="408875" y="0"/>
                  </a:cubicBezTo>
                  <a:lnTo>
                    <a:pt x="15909810" y="0"/>
                  </a:lnTo>
                  <a:cubicBezTo>
                    <a:pt x="16135593" y="0"/>
                    <a:pt x="16318685" y="199083"/>
                    <a:pt x="16318685" y="444582"/>
                  </a:cubicBezTo>
                  <a:lnTo>
                    <a:pt x="16318685" y="2222912"/>
                  </a:lnTo>
                  <a:cubicBezTo>
                    <a:pt x="16318685" y="2468412"/>
                    <a:pt x="16135593" y="2667495"/>
                    <a:pt x="15909810" y="2667495"/>
                  </a:cubicBezTo>
                  <a:lnTo>
                    <a:pt x="408875" y="2667495"/>
                  </a:lnTo>
                  <a:cubicBezTo>
                    <a:pt x="183093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16212" y="1554870"/>
            <a:ext cx="1243585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dirty="0">
                <a:solidFill>
                  <a:srgbClr val="050A30"/>
                </a:solidFill>
                <a:latin typeface="HK Grotesk Bold"/>
              </a:rPr>
              <a:t>Perspectives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11339" y="1216502"/>
            <a:ext cx="2074718" cy="2000710"/>
            <a:chOff x="0" y="0"/>
            <a:chExt cx="2766290" cy="2667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9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877107" y="-460212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69" y="0"/>
                </a:lnTo>
                <a:lnTo>
                  <a:pt x="9939569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11" name="AutoShape 11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54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32597" y="6493387"/>
            <a:ext cx="5024550" cy="4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050A30"/>
                </a:solidFill>
                <a:latin typeface="HK Grotesk Bold"/>
              </a:rPr>
              <a:t>Ajout</a:t>
            </a:r>
            <a:r>
              <a:rPr lang="en-US" sz="2799" dirty="0">
                <a:solidFill>
                  <a:srgbClr val="050A30"/>
                </a:solidFill>
                <a:latin typeface="HK Grotesk Bold"/>
              </a:rPr>
              <a:t> de </a:t>
            </a:r>
            <a:r>
              <a:rPr lang="en-US" sz="2799" dirty="0" err="1">
                <a:solidFill>
                  <a:srgbClr val="050A30"/>
                </a:solidFill>
                <a:latin typeface="HK Grotesk Bold"/>
              </a:rPr>
              <a:t>boucles</a:t>
            </a:r>
            <a:r>
              <a:rPr lang="en-US" sz="2799" dirty="0">
                <a:solidFill>
                  <a:srgbClr val="050A30"/>
                </a:solidFill>
                <a:latin typeface="HK Grotesk Bold"/>
              </a:rPr>
              <a:t> </a:t>
            </a:r>
            <a:r>
              <a:rPr lang="en-US" sz="2799" dirty="0" err="1">
                <a:solidFill>
                  <a:srgbClr val="050A30"/>
                </a:solidFill>
                <a:latin typeface="HK Grotesk Bold"/>
              </a:rPr>
              <a:t>inductives</a:t>
            </a:r>
            <a:endParaRPr lang="en-US" sz="2799" dirty="0">
              <a:solidFill>
                <a:srgbClr val="050A30"/>
              </a:solidFill>
              <a:latin typeface="HK Grotesk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63658" y="5097701"/>
            <a:ext cx="5474739" cy="4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50A30"/>
                </a:solidFill>
                <a:latin typeface="HK Grotesk Bold"/>
              </a:rPr>
              <a:t>Surveillance </a:t>
            </a:r>
            <a:r>
              <a:rPr lang="en-US" sz="2799" dirty="0" err="1">
                <a:solidFill>
                  <a:srgbClr val="050A30"/>
                </a:solidFill>
                <a:latin typeface="HK Grotesk Bold"/>
              </a:rPr>
              <a:t>en</a:t>
            </a:r>
            <a:r>
              <a:rPr lang="en-US" sz="2799" dirty="0">
                <a:solidFill>
                  <a:srgbClr val="050A30"/>
                </a:solidFill>
                <a:latin typeface="HK Grotesk Bold"/>
              </a:rPr>
              <a:t> Temps </a:t>
            </a:r>
            <a:r>
              <a:rPr lang="en-US" sz="2799" dirty="0" err="1">
                <a:solidFill>
                  <a:srgbClr val="050A30"/>
                </a:solidFill>
                <a:latin typeface="HK Grotesk Bold"/>
              </a:rPr>
              <a:t>Réel</a:t>
            </a:r>
            <a:r>
              <a:rPr lang="en-US" sz="2799" dirty="0">
                <a:solidFill>
                  <a:srgbClr val="050A30"/>
                </a:solidFill>
                <a:latin typeface="HK Grotesk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38180" y="6518979"/>
            <a:ext cx="7097463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50A30"/>
                </a:solidFill>
                <a:latin typeface="HK Grotesk Bold"/>
              </a:rPr>
              <a:t>Version IOS pour </a:t>
            </a:r>
            <a:r>
              <a:rPr lang="en-US" sz="2799" dirty="0" err="1">
                <a:solidFill>
                  <a:srgbClr val="050A30"/>
                </a:solidFill>
                <a:latin typeface="HK Grotesk Bold"/>
              </a:rPr>
              <a:t>l’application</a:t>
            </a:r>
            <a:r>
              <a:rPr lang="en-US" sz="2799" dirty="0">
                <a:solidFill>
                  <a:srgbClr val="050A30"/>
                </a:solidFill>
                <a:latin typeface="HK Grotesk Bold"/>
              </a:rPr>
              <a:t> Mobile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01437" y="4801799"/>
            <a:ext cx="1104000" cy="1104000"/>
            <a:chOff x="0" y="0"/>
            <a:chExt cx="1472000" cy="1472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72057" cy="1472057"/>
            </a:xfrm>
            <a:custGeom>
              <a:avLst/>
              <a:gdLst/>
              <a:ahLst/>
              <a:cxnLst/>
              <a:rect l="l" t="t" r="r" b="b"/>
              <a:pathLst>
                <a:path w="1472057" h="1472057">
                  <a:moveTo>
                    <a:pt x="0" y="245364"/>
                  </a:moveTo>
                  <a:cubicBezTo>
                    <a:pt x="0" y="109855"/>
                    <a:pt x="109855" y="0"/>
                    <a:pt x="245364" y="0"/>
                  </a:cubicBezTo>
                  <a:lnTo>
                    <a:pt x="1226693" y="0"/>
                  </a:lnTo>
                  <a:cubicBezTo>
                    <a:pt x="1362202" y="0"/>
                    <a:pt x="1472057" y="109855"/>
                    <a:pt x="1472057" y="245364"/>
                  </a:cubicBezTo>
                  <a:lnTo>
                    <a:pt x="1472057" y="1226693"/>
                  </a:lnTo>
                  <a:cubicBezTo>
                    <a:pt x="1472057" y="1362202"/>
                    <a:pt x="1362202" y="1472057"/>
                    <a:pt x="1226693" y="1472057"/>
                  </a:cubicBezTo>
                  <a:lnTo>
                    <a:pt x="245364" y="1472057"/>
                  </a:lnTo>
                  <a:cubicBezTo>
                    <a:pt x="109855" y="1472057"/>
                    <a:pt x="0" y="1362202"/>
                    <a:pt x="0" y="1226693"/>
                  </a:cubicBezTo>
                  <a:close/>
                </a:path>
              </a:pathLst>
            </a:custGeom>
            <a:solidFill>
              <a:srgbClr val="12229D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34137" y="4801799"/>
            <a:ext cx="1104000" cy="1104000"/>
            <a:chOff x="0" y="0"/>
            <a:chExt cx="1472000" cy="1472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72057" cy="1472057"/>
            </a:xfrm>
            <a:custGeom>
              <a:avLst/>
              <a:gdLst/>
              <a:ahLst/>
              <a:cxnLst/>
              <a:rect l="l" t="t" r="r" b="b"/>
              <a:pathLst>
                <a:path w="1472057" h="1472057">
                  <a:moveTo>
                    <a:pt x="0" y="245364"/>
                  </a:moveTo>
                  <a:cubicBezTo>
                    <a:pt x="0" y="109855"/>
                    <a:pt x="109855" y="0"/>
                    <a:pt x="245364" y="0"/>
                  </a:cubicBezTo>
                  <a:lnTo>
                    <a:pt x="1226693" y="0"/>
                  </a:lnTo>
                  <a:cubicBezTo>
                    <a:pt x="1362202" y="0"/>
                    <a:pt x="1472057" y="109855"/>
                    <a:pt x="1472057" y="245364"/>
                  </a:cubicBezTo>
                  <a:lnTo>
                    <a:pt x="1472057" y="1226693"/>
                  </a:lnTo>
                  <a:cubicBezTo>
                    <a:pt x="1472057" y="1362202"/>
                    <a:pt x="1362202" y="1472057"/>
                    <a:pt x="1226693" y="1472057"/>
                  </a:cubicBezTo>
                  <a:lnTo>
                    <a:pt x="245364" y="1472057"/>
                  </a:lnTo>
                  <a:cubicBezTo>
                    <a:pt x="109855" y="1472057"/>
                    <a:pt x="0" y="1362202"/>
                    <a:pt x="0" y="1226693"/>
                  </a:cubicBezTo>
                  <a:close/>
                </a:path>
              </a:pathLst>
            </a:custGeom>
            <a:solidFill>
              <a:srgbClr val="12229D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801437" y="6184261"/>
            <a:ext cx="1104000" cy="1104000"/>
            <a:chOff x="0" y="0"/>
            <a:chExt cx="1472000" cy="1472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72057" cy="1472057"/>
            </a:xfrm>
            <a:custGeom>
              <a:avLst/>
              <a:gdLst/>
              <a:ahLst/>
              <a:cxnLst/>
              <a:rect l="l" t="t" r="r" b="b"/>
              <a:pathLst>
                <a:path w="1472057" h="1472057">
                  <a:moveTo>
                    <a:pt x="0" y="245364"/>
                  </a:moveTo>
                  <a:cubicBezTo>
                    <a:pt x="0" y="109855"/>
                    <a:pt x="109855" y="0"/>
                    <a:pt x="245364" y="0"/>
                  </a:cubicBezTo>
                  <a:lnTo>
                    <a:pt x="1226693" y="0"/>
                  </a:lnTo>
                  <a:cubicBezTo>
                    <a:pt x="1362202" y="0"/>
                    <a:pt x="1472057" y="109855"/>
                    <a:pt x="1472057" y="245364"/>
                  </a:cubicBezTo>
                  <a:lnTo>
                    <a:pt x="1472057" y="1226693"/>
                  </a:lnTo>
                  <a:cubicBezTo>
                    <a:pt x="1472057" y="1362202"/>
                    <a:pt x="1362202" y="1472057"/>
                    <a:pt x="1226693" y="1472057"/>
                  </a:cubicBezTo>
                  <a:lnTo>
                    <a:pt x="245364" y="1472057"/>
                  </a:lnTo>
                  <a:cubicBezTo>
                    <a:pt x="109855" y="1472057"/>
                    <a:pt x="0" y="1362202"/>
                    <a:pt x="0" y="1226693"/>
                  </a:cubicBezTo>
                  <a:close/>
                </a:path>
              </a:pathLst>
            </a:custGeom>
            <a:solidFill>
              <a:srgbClr val="12229D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34137" y="6184261"/>
            <a:ext cx="1104000" cy="1104000"/>
            <a:chOff x="0" y="0"/>
            <a:chExt cx="1472000" cy="1472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72057" cy="1472057"/>
            </a:xfrm>
            <a:custGeom>
              <a:avLst/>
              <a:gdLst/>
              <a:ahLst/>
              <a:cxnLst/>
              <a:rect l="l" t="t" r="r" b="b"/>
              <a:pathLst>
                <a:path w="1472057" h="1472057">
                  <a:moveTo>
                    <a:pt x="0" y="245364"/>
                  </a:moveTo>
                  <a:cubicBezTo>
                    <a:pt x="0" y="109855"/>
                    <a:pt x="109855" y="0"/>
                    <a:pt x="245364" y="0"/>
                  </a:cubicBezTo>
                  <a:lnTo>
                    <a:pt x="1226693" y="0"/>
                  </a:lnTo>
                  <a:cubicBezTo>
                    <a:pt x="1362202" y="0"/>
                    <a:pt x="1472057" y="109855"/>
                    <a:pt x="1472057" y="245364"/>
                  </a:cubicBezTo>
                  <a:lnTo>
                    <a:pt x="1472057" y="1226693"/>
                  </a:lnTo>
                  <a:cubicBezTo>
                    <a:pt x="1472057" y="1362202"/>
                    <a:pt x="1362202" y="1472057"/>
                    <a:pt x="1226693" y="1472057"/>
                  </a:cubicBezTo>
                  <a:lnTo>
                    <a:pt x="245364" y="1472057"/>
                  </a:lnTo>
                  <a:cubicBezTo>
                    <a:pt x="109855" y="1472057"/>
                    <a:pt x="0" y="1362202"/>
                    <a:pt x="0" y="1226693"/>
                  </a:cubicBezTo>
                  <a:close/>
                </a:path>
              </a:pathLst>
            </a:custGeom>
            <a:solidFill>
              <a:srgbClr val="12229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060383" y="5012855"/>
            <a:ext cx="851294" cy="604298"/>
          </a:xfrm>
          <a:custGeom>
            <a:avLst/>
            <a:gdLst/>
            <a:ahLst/>
            <a:cxnLst/>
            <a:rect l="l" t="t" r="r" b="b"/>
            <a:pathLst>
              <a:path w="851294" h="604298">
                <a:moveTo>
                  <a:pt x="0" y="0"/>
                </a:moveTo>
                <a:lnTo>
                  <a:pt x="851294" y="0"/>
                </a:lnTo>
                <a:lnTo>
                  <a:pt x="851294" y="604298"/>
                </a:lnTo>
                <a:lnTo>
                  <a:pt x="0" y="604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Freeform 27"/>
          <p:cNvSpPr/>
          <p:nvPr/>
        </p:nvSpPr>
        <p:spPr>
          <a:xfrm>
            <a:off x="10125045" y="6535027"/>
            <a:ext cx="722910" cy="463488"/>
          </a:xfrm>
          <a:custGeom>
            <a:avLst/>
            <a:gdLst/>
            <a:ahLst/>
            <a:cxnLst/>
            <a:rect l="l" t="t" r="r" b="b"/>
            <a:pathLst>
              <a:path w="722910" h="463488">
                <a:moveTo>
                  <a:pt x="0" y="0"/>
                </a:moveTo>
                <a:lnTo>
                  <a:pt x="722910" y="0"/>
                </a:lnTo>
                <a:lnTo>
                  <a:pt x="722910" y="463488"/>
                </a:lnTo>
                <a:lnTo>
                  <a:pt x="0" y="463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Freeform 28"/>
          <p:cNvSpPr/>
          <p:nvPr/>
        </p:nvSpPr>
        <p:spPr>
          <a:xfrm>
            <a:off x="7927469" y="6379167"/>
            <a:ext cx="722832" cy="658754"/>
          </a:xfrm>
          <a:custGeom>
            <a:avLst/>
            <a:gdLst/>
            <a:ahLst/>
            <a:cxnLst/>
            <a:rect l="l" t="t" r="r" b="b"/>
            <a:pathLst>
              <a:path w="722832" h="658754">
                <a:moveTo>
                  <a:pt x="0" y="0"/>
                </a:moveTo>
                <a:lnTo>
                  <a:pt x="722832" y="0"/>
                </a:lnTo>
                <a:lnTo>
                  <a:pt x="722832" y="658754"/>
                </a:lnTo>
                <a:lnTo>
                  <a:pt x="0" y="6587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Freeform 29"/>
          <p:cNvSpPr/>
          <p:nvPr/>
        </p:nvSpPr>
        <p:spPr>
          <a:xfrm>
            <a:off x="7927727" y="5018601"/>
            <a:ext cx="851220" cy="670126"/>
          </a:xfrm>
          <a:custGeom>
            <a:avLst/>
            <a:gdLst/>
            <a:ahLst/>
            <a:cxnLst/>
            <a:rect l="l" t="t" r="r" b="b"/>
            <a:pathLst>
              <a:path w="851220" h="670126">
                <a:moveTo>
                  <a:pt x="0" y="0"/>
                </a:moveTo>
                <a:lnTo>
                  <a:pt x="851220" y="0"/>
                </a:lnTo>
                <a:lnTo>
                  <a:pt x="851220" y="670126"/>
                </a:lnTo>
                <a:lnTo>
                  <a:pt x="0" y="670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0" name="Freeform 30"/>
          <p:cNvSpPr/>
          <p:nvPr/>
        </p:nvSpPr>
        <p:spPr>
          <a:xfrm>
            <a:off x="64550" y="6824900"/>
            <a:ext cx="4126618" cy="3554550"/>
          </a:xfrm>
          <a:custGeom>
            <a:avLst/>
            <a:gdLst/>
            <a:ahLst/>
            <a:cxnLst/>
            <a:rect l="l" t="t" r="r" b="b"/>
            <a:pathLst>
              <a:path w="4126618" h="3554550">
                <a:moveTo>
                  <a:pt x="0" y="0"/>
                </a:moveTo>
                <a:lnTo>
                  <a:pt x="4126618" y="0"/>
                </a:lnTo>
                <a:lnTo>
                  <a:pt x="4126618" y="3554550"/>
                </a:lnTo>
                <a:lnTo>
                  <a:pt x="0" y="3554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1" name="TextBox 31"/>
          <p:cNvSpPr txBox="1"/>
          <p:nvPr/>
        </p:nvSpPr>
        <p:spPr>
          <a:xfrm>
            <a:off x="11671743" y="5137511"/>
            <a:ext cx="7373790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dirty="0" err="1">
                <a:solidFill>
                  <a:srgbClr val="050A30"/>
                </a:solidFill>
                <a:latin typeface="HK Grotesk Bold"/>
              </a:rPr>
              <a:t>Réservation</a:t>
            </a:r>
            <a:r>
              <a:rPr lang="en-US" sz="2799" dirty="0">
                <a:solidFill>
                  <a:srgbClr val="050A30"/>
                </a:solidFill>
                <a:latin typeface="HK Grotesk Bold"/>
              </a:rPr>
              <a:t> des places de Parking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9687" y="1216502"/>
            <a:ext cx="12239074" cy="2000710"/>
            <a:chOff x="0" y="0"/>
            <a:chExt cx="16318766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18685" cy="2667640"/>
            </a:xfrm>
            <a:custGeom>
              <a:avLst/>
              <a:gdLst/>
              <a:ahLst/>
              <a:cxnLst/>
              <a:rect l="l" t="t" r="r" b="b"/>
              <a:pathLst>
                <a:path w="16318685" h="2667640">
                  <a:moveTo>
                    <a:pt x="0" y="444582"/>
                  </a:moveTo>
                  <a:cubicBezTo>
                    <a:pt x="0" y="199083"/>
                    <a:pt x="183093" y="0"/>
                    <a:pt x="408875" y="0"/>
                  </a:cubicBezTo>
                  <a:lnTo>
                    <a:pt x="15909810" y="0"/>
                  </a:lnTo>
                  <a:cubicBezTo>
                    <a:pt x="16135593" y="0"/>
                    <a:pt x="16318685" y="199083"/>
                    <a:pt x="16318685" y="444582"/>
                  </a:cubicBezTo>
                  <a:lnTo>
                    <a:pt x="16318685" y="2222912"/>
                  </a:lnTo>
                  <a:cubicBezTo>
                    <a:pt x="16318685" y="2468412"/>
                    <a:pt x="16135593" y="2667495"/>
                    <a:pt x="15909810" y="2667495"/>
                  </a:cubicBezTo>
                  <a:lnTo>
                    <a:pt x="408875" y="2667495"/>
                  </a:lnTo>
                  <a:cubicBezTo>
                    <a:pt x="183093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16212" y="1554870"/>
            <a:ext cx="1243585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dirty="0">
                <a:solidFill>
                  <a:srgbClr val="050A30"/>
                </a:solidFill>
                <a:latin typeface="HK Grotesk Bold"/>
              </a:rPr>
              <a:t>WEBOGRAPHIE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11339" y="1216502"/>
            <a:ext cx="2074718" cy="2000710"/>
            <a:chOff x="0" y="0"/>
            <a:chExt cx="2766290" cy="2667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10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2914498" y="-624973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69" y="0"/>
                </a:lnTo>
                <a:lnTo>
                  <a:pt x="9939569" y="7198335"/>
                </a:lnTo>
                <a:lnTo>
                  <a:pt x="0" y="7198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11" name="AutoShape 11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55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64550" y="6824900"/>
            <a:ext cx="4126618" cy="3554550"/>
          </a:xfrm>
          <a:custGeom>
            <a:avLst/>
            <a:gdLst/>
            <a:ahLst/>
            <a:cxnLst/>
            <a:rect l="l" t="t" r="r" b="b"/>
            <a:pathLst>
              <a:path w="4126618" h="3554550">
                <a:moveTo>
                  <a:pt x="0" y="0"/>
                </a:moveTo>
                <a:lnTo>
                  <a:pt x="4126618" y="0"/>
                </a:lnTo>
                <a:lnTo>
                  <a:pt x="4126618" y="3554550"/>
                </a:lnTo>
                <a:lnTo>
                  <a:pt x="0" y="355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20"/>
          <p:cNvSpPr txBox="1"/>
          <p:nvPr/>
        </p:nvSpPr>
        <p:spPr>
          <a:xfrm>
            <a:off x="1524000" y="4457694"/>
            <a:ext cx="10031497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50A30"/>
                </a:solidFill>
                <a:latin typeface="HK Grotesk Bold"/>
              </a:rPr>
              <a:t>https://www.scheidt-bachmann.de/en/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5E6A7E-664E-862A-D10B-8A82375C9F5B}"/>
              </a:ext>
            </a:extLst>
          </p:cNvPr>
          <p:cNvSpPr txBox="1"/>
          <p:nvPr/>
        </p:nvSpPr>
        <p:spPr>
          <a:xfrm>
            <a:off x="-685800" y="5336428"/>
            <a:ext cx="13918130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50A30"/>
                </a:solidFill>
                <a:latin typeface="HK Grotesk Bold"/>
              </a:rPr>
              <a:t>https://www.cfi.ch/developpement/ 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AE564D76-9456-7958-49F3-AF9B55F0B095}"/>
              </a:ext>
            </a:extLst>
          </p:cNvPr>
          <p:cNvSpPr txBox="1"/>
          <p:nvPr/>
        </p:nvSpPr>
        <p:spPr>
          <a:xfrm>
            <a:off x="1440872" y="6180247"/>
            <a:ext cx="10107698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50A30"/>
                </a:solidFill>
                <a:latin typeface="HK Grotesk Bold"/>
              </a:rPr>
              <a:t>https://github.com/egnor/wt32-eth01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C050BF12-3D0C-045E-BE25-AF5FB1F634F7}"/>
              </a:ext>
            </a:extLst>
          </p:cNvPr>
          <p:cNvSpPr txBox="1"/>
          <p:nvPr/>
        </p:nvSpPr>
        <p:spPr>
          <a:xfrm>
            <a:off x="-217828" y="7000033"/>
            <a:ext cx="15856528" cy="434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50A30"/>
                </a:solidFill>
                <a:latin typeface="HK Grotesk Bold"/>
              </a:rPr>
              <a:t>https://quercus-technologies.com/products/smartlpr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9000" y="946963"/>
            <a:ext cx="8343781" cy="112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1"/>
              </a:lnSpc>
            </a:pPr>
            <a:r>
              <a:rPr lang="en-US" sz="7301">
                <a:solidFill>
                  <a:srgbClr val="050A30"/>
                </a:solidFill>
                <a:latin typeface="HK Grotesk Bold"/>
              </a:rPr>
              <a:t>ÉQUIPE </a:t>
            </a:r>
          </a:p>
        </p:txBody>
      </p:sp>
      <p:sp>
        <p:nvSpPr>
          <p:cNvPr id="3" name="Freeform 3"/>
          <p:cNvSpPr/>
          <p:nvPr/>
        </p:nvSpPr>
        <p:spPr>
          <a:xfrm>
            <a:off x="12123408" y="-790775"/>
            <a:ext cx="7118600" cy="3924050"/>
          </a:xfrm>
          <a:custGeom>
            <a:avLst/>
            <a:gdLst/>
            <a:ahLst/>
            <a:cxnLst/>
            <a:rect l="l" t="t" r="r" b="b"/>
            <a:pathLst>
              <a:path w="7118600" h="3924050">
                <a:moveTo>
                  <a:pt x="0" y="0"/>
                </a:moveTo>
                <a:lnTo>
                  <a:pt x="7118600" y="0"/>
                </a:lnTo>
                <a:lnTo>
                  <a:pt x="7118600" y="3924050"/>
                </a:lnTo>
                <a:lnTo>
                  <a:pt x="0" y="3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1236039" y="-486396"/>
            <a:ext cx="3781232" cy="10773396"/>
          </a:xfrm>
          <a:custGeom>
            <a:avLst/>
            <a:gdLst/>
            <a:ahLst/>
            <a:cxnLst/>
            <a:rect l="l" t="t" r="r" b="b"/>
            <a:pathLst>
              <a:path w="3781232" h="10773396">
                <a:moveTo>
                  <a:pt x="0" y="0"/>
                </a:moveTo>
                <a:lnTo>
                  <a:pt x="3781232" y="0"/>
                </a:lnTo>
                <a:lnTo>
                  <a:pt x="3781232" y="10773396"/>
                </a:lnTo>
                <a:lnTo>
                  <a:pt x="0" y="10773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374736" y="5721270"/>
            <a:ext cx="1725000" cy="1829400"/>
          </a:xfrm>
          <a:custGeom>
            <a:avLst/>
            <a:gdLst/>
            <a:ahLst/>
            <a:cxnLst/>
            <a:rect l="l" t="t" r="r" b="b"/>
            <a:pathLst>
              <a:path w="1725000" h="1829400">
                <a:moveTo>
                  <a:pt x="0" y="0"/>
                </a:moveTo>
                <a:lnTo>
                  <a:pt x="1725000" y="0"/>
                </a:lnTo>
                <a:lnTo>
                  <a:pt x="1725000" y="1829400"/>
                </a:lnTo>
                <a:lnTo>
                  <a:pt x="0" y="1829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5238498" y="648473"/>
            <a:ext cx="2449200" cy="1728000"/>
          </a:xfrm>
          <a:custGeom>
            <a:avLst/>
            <a:gdLst/>
            <a:ahLst/>
            <a:cxnLst/>
            <a:rect l="l" t="t" r="r" b="b"/>
            <a:pathLst>
              <a:path w="2449200" h="1728000">
                <a:moveTo>
                  <a:pt x="0" y="0"/>
                </a:moveTo>
                <a:lnTo>
                  <a:pt x="2449200" y="0"/>
                </a:lnTo>
                <a:lnTo>
                  <a:pt x="2449200" y="1728000"/>
                </a:lnTo>
                <a:lnTo>
                  <a:pt x="0" y="1728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8" name="AutoShape 8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FIN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23642" y="3505208"/>
            <a:ext cx="6837045" cy="1395094"/>
            <a:chOff x="0" y="0"/>
            <a:chExt cx="9116060" cy="186012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50"/>
              <a:ext cx="9116060" cy="203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3C38B9">
                      <a:alpha val="4706"/>
                    </a:srgbClr>
                  </a:solidFill>
                  <a:latin typeface="Open Sans Bold"/>
                </a:rPr>
                <a:t>Macro    ark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990800" y="220222"/>
              <a:ext cx="1415712" cy="1419683"/>
            </a:xfrm>
            <a:custGeom>
              <a:avLst/>
              <a:gdLst/>
              <a:ahLst/>
              <a:cxnLst/>
              <a:rect l="l" t="t" r="r" b="b"/>
              <a:pathLst>
                <a:path w="1415712" h="1419683">
                  <a:moveTo>
                    <a:pt x="0" y="0"/>
                  </a:moveTo>
                  <a:lnTo>
                    <a:pt x="1415712" y="0"/>
                  </a:lnTo>
                  <a:lnTo>
                    <a:pt x="1415712" y="1419682"/>
                  </a:lnTo>
                  <a:lnTo>
                    <a:pt x="0" y="141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1999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5" name="Freeform 15"/>
          <p:cNvSpPr/>
          <p:nvPr/>
        </p:nvSpPr>
        <p:spPr>
          <a:xfrm>
            <a:off x="5725478" y="956488"/>
            <a:ext cx="1066340" cy="1019604"/>
          </a:xfrm>
          <a:custGeom>
            <a:avLst/>
            <a:gdLst/>
            <a:ahLst/>
            <a:cxnLst/>
            <a:rect l="l" t="t" r="r" b="b"/>
            <a:pathLst>
              <a:path w="1066340" h="1019604">
                <a:moveTo>
                  <a:pt x="0" y="0"/>
                </a:moveTo>
                <a:lnTo>
                  <a:pt x="1066340" y="0"/>
                </a:lnTo>
                <a:lnTo>
                  <a:pt x="1066340" y="1019604"/>
                </a:lnTo>
                <a:lnTo>
                  <a:pt x="0" y="1019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11057010" y="936216"/>
            <a:ext cx="1066398" cy="1039876"/>
          </a:xfrm>
          <a:custGeom>
            <a:avLst/>
            <a:gdLst/>
            <a:ahLst/>
            <a:cxnLst/>
            <a:rect l="l" t="t" r="r" b="b"/>
            <a:pathLst>
              <a:path w="1066398" h="1039876">
                <a:moveTo>
                  <a:pt x="0" y="0"/>
                </a:moveTo>
                <a:lnTo>
                  <a:pt x="1066398" y="0"/>
                </a:lnTo>
                <a:lnTo>
                  <a:pt x="1066398" y="1039876"/>
                </a:lnTo>
                <a:lnTo>
                  <a:pt x="0" y="10398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7" name="Group 17"/>
          <p:cNvGrpSpPr/>
          <p:nvPr/>
        </p:nvGrpSpPr>
        <p:grpSpPr>
          <a:xfrm>
            <a:off x="3429187" y="2520315"/>
            <a:ext cx="3200955" cy="3200955"/>
            <a:chOff x="0" y="0"/>
            <a:chExt cx="13716000" cy="1371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7"/>
              <a:stretch>
                <a:fillRect l="-23116" r="-18001" b="-3741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22687" y="2602277"/>
            <a:ext cx="3200955" cy="3200955"/>
            <a:chOff x="0" y="0"/>
            <a:chExt cx="13716000" cy="13716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3588522" y="3505208"/>
            <a:ext cx="6837045" cy="1395094"/>
            <a:chOff x="0" y="0"/>
            <a:chExt cx="9116060" cy="186012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71450"/>
              <a:ext cx="9116060" cy="203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3C38B9">
                      <a:alpha val="4706"/>
                    </a:srgbClr>
                  </a:solidFill>
                  <a:latin typeface="Open Sans Bold"/>
                </a:rPr>
                <a:t>Macro    ark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4990800" y="220222"/>
              <a:ext cx="1415712" cy="1419683"/>
            </a:xfrm>
            <a:custGeom>
              <a:avLst/>
              <a:gdLst/>
              <a:ahLst/>
              <a:cxnLst/>
              <a:rect l="l" t="t" r="r" b="b"/>
              <a:pathLst>
                <a:path w="1415712" h="1419683">
                  <a:moveTo>
                    <a:pt x="0" y="0"/>
                  </a:moveTo>
                  <a:lnTo>
                    <a:pt x="1415712" y="0"/>
                  </a:lnTo>
                  <a:lnTo>
                    <a:pt x="1415712" y="1419682"/>
                  </a:lnTo>
                  <a:lnTo>
                    <a:pt x="0" y="141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1999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45193" y="6140370"/>
            <a:ext cx="5024550" cy="54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2799">
                <a:solidFill>
                  <a:srgbClr val="050A30"/>
                </a:solidFill>
                <a:latin typeface="HK Grotesk Bold"/>
              </a:rPr>
              <a:t>Yassine MANAI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80506" y="6264195"/>
            <a:ext cx="5024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Bold"/>
              </a:rPr>
              <a:t>Sofiene ZAYATI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17389" y="6769020"/>
            <a:ext cx="5024550" cy="54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2799">
                <a:solidFill>
                  <a:srgbClr val="050A30"/>
                </a:solidFill>
                <a:latin typeface="HK Grotesk Bold"/>
              </a:rPr>
              <a:t>yassinemanai955@gmail.com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10889" y="6922020"/>
            <a:ext cx="5024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Bold"/>
              </a:rPr>
              <a:t>sofienezayati87@gmail.com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45193" y="7217295"/>
            <a:ext cx="5024550" cy="54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2799">
                <a:solidFill>
                  <a:srgbClr val="050A30"/>
                </a:solidFill>
                <a:latin typeface="HK Grotesk Bold"/>
              </a:rPr>
              <a:t>+216 93014027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80506" y="7310294"/>
            <a:ext cx="5024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Bold"/>
              </a:rPr>
              <a:t>+216 55321315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725478" y="7996694"/>
            <a:ext cx="6837045" cy="1395094"/>
            <a:chOff x="0" y="0"/>
            <a:chExt cx="9116060" cy="1860126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171450"/>
              <a:ext cx="9116060" cy="203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3C38B9">
                      <a:alpha val="4706"/>
                    </a:srgbClr>
                  </a:solidFill>
                  <a:latin typeface="Open Sans Bold"/>
                </a:rPr>
                <a:t>Macro    ark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4990800" y="220222"/>
              <a:ext cx="1415712" cy="1419683"/>
            </a:xfrm>
            <a:custGeom>
              <a:avLst/>
              <a:gdLst/>
              <a:ahLst/>
              <a:cxnLst/>
              <a:rect l="l" t="t" r="r" b="b"/>
              <a:pathLst>
                <a:path w="1415712" h="1419683">
                  <a:moveTo>
                    <a:pt x="0" y="0"/>
                  </a:moveTo>
                  <a:lnTo>
                    <a:pt x="1415712" y="0"/>
                  </a:lnTo>
                  <a:lnTo>
                    <a:pt x="1415712" y="1419682"/>
                  </a:lnTo>
                  <a:lnTo>
                    <a:pt x="0" y="141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21999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79105" y="2063670"/>
            <a:ext cx="11221082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2"/>
              </a:lnSpc>
            </a:pPr>
            <a:r>
              <a:rPr lang="en-US" sz="12018">
                <a:solidFill>
                  <a:srgbClr val="050A30"/>
                </a:solidFill>
                <a:latin typeface="HK Grotesk Bold"/>
              </a:rPr>
              <a:t>Merci pour votre attention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2123408" y="-790775"/>
            <a:ext cx="7118600" cy="3924050"/>
          </a:xfrm>
          <a:custGeom>
            <a:avLst/>
            <a:gdLst/>
            <a:ahLst/>
            <a:cxnLst/>
            <a:rect l="l" t="t" r="r" b="b"/>
            <a:pathLst>
              <a:path w="7118600" h="3924050">
                <a:moveTo>
                  <a:pt x="0" y="0"/>
                </a:moveTo>
                <a:lnTo>
                  <a:pt x="7118600" y="0"/>
                </a:lnTo>
                <a:lnTo>
                  <a:pt x="7118600" y="3924050"/>
                </a:lnTo>
                <a:lnTo>
                  <a:pt x="0" y="3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977948" y="-486396"/>
            <a:ext cx="3781232" cy="10773396"/>
          </a:xfrm>
          <a:custGeom>
            <a:avLst/>
            <a:gdLst/>
            <a:ahLst/>
            <a:cxnLst/>
            <a:rect l="l" t="t" r="r" b="b"/>
            <a:pathLst>
              <a:path w="3781232" h="10773396">
                <a:moveTo>
                  <a:pt x="0" y="0"/>
                </a:moveTo>
                <a:lnTo>
                  <a:pt x="3781232" y="0"/>
                </a:lnTo>
                <a:lnTo>
                  <a:pt x="3781232" y="10773396"/>
                </a:lnTo>
                <a:lnTo>
                  <a:pt x="0" y="10773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374736" y="5721270"/>
            <a:ext cx="1725000" cy="1829400"/>
          </a:xfrm>
          <a:custGeom>
            <a:avLst/>
            <a:gdLst/>
            <a:ahLst/>
            <a:cxnLst/>
            <a:rect l="l" t="t" r="r" b="b"/>
            <a:pathLst>
              <a:path w="1725000" h="1829400">
                <a:moveTo>
                  <a:pt x="0" y="0"/>
                </a:moveTo>
                <a:lnTo>
                  <a:pt x="1725000" y="0"/>
                </a:lnTo>
                <a:lnTo>
                  <a:pt x="1725000" y="1829400"/>
                </a:lnTo>
                <a:lnTo>
                  <a:pt x="0" y="1829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5238498" y="648473"/>
            <a:ext cx="2449200" cy="1728000"/>
          </a:xfrm>
          <a:custGeom>
            <a:avLst/>
            <a:gdLst/>
            <a:ahLst/>
            <a:cxnLst/>
            <a:rect l="l" t="t" r="r" b="b"/>
            <a:pathLst>
              <a:path w="2449200" h="1728000">
                <a:moveTo>
                  <a:pt x="0" y="0"/>
                </a:moveTo>
                <a:lnTo>
                  <a:pt x="2449200" y="0"/>
                </a:lnTo>
                <a:lnTo>
                  <a:pt x="2449200" y="1728000"/>
                </a:lnTo>
                <a:lnTo>
                  <a:pt x="0" y="1728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8" name="AutoShape 8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4142" y="-132128"/>
              <a:ext cx="1530910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FIN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725478" y="6262956"/>
            <a:ext cx="6837045" cy="1395094"/>
            <a:chOff x="0" y="0"/>
            <a:chExt cx="9116060" cy="186012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50"/>
              <a:ext cx="9116060" cy="203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3C38B9"/>
                  </a:solidFill>
                  <a:latin typeface="Open Sans Bold"/>
                </a:rPr>
                <a:t>Macro    ark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990800" y="220222"/>
              <a:ext cx="1415712" cy="1419683"/>
            </a:xfrm>
            <a:custGeom>
              <a:avLst/>
              <a:gdLst/>
              <a:ahLst/>
              <a:cxnLst/>
              <a:rect l="l" t="t" r="r" b="b"/>
              <a:pathLst>
                <a:path w="1415712" h="1419683">
                  <a:moveTo>
                    <a:pt x="0" y="0"/>
                  </a:moveTo>
                  <a:lnTo>
                    <a:pt x="1415712" y="0"/>
                  </a:lnTo>
                  <a:lnTo>
                    <a:pt x="1415712" y="1419682"/>
                  </a:lnTo>
                  <a:lnTo>
                    <a:pt x="0" y="141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123408" y="7658050"/>
            <a:ext cx="6164592" cy="1939535"/>
          </a:xfrm>
          <a:custGeom>
            <a:avLst/>
            <a:gdLst/>
            <a:ahLst/>
            <a:cxnLst/>
            <a:rect l="l" t="t" r="r" b="b"/>
            <a:pathLst>
              <a:path w="6164592" h="1939535">
                <a:moveTo>
                  <a:pt x="0" y="0"/>
                </a:moveTo>
                <a:lnTo>
                  <a:pt x="6164592" y="0"/>
                </a:lnTo>
                <a:lnTo>
                  <a:pt x="6164592" y="1939535"/>
                </a:lnTo>
                <a:lnTo>
                  <a:pt x="0" y="1939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01712" y="1867155"/>
            <a:ext cx="9322718" cy="2000710"/>
            <a:chOff x="0" y="0"/>
            <a:chExt cx="12430290" cy="2667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30229" cy="2667640"/>
            </a:xfrm>
            <a:custGeom>
              <a:avLst/>
              <a:gdLst/>
              <a:ahLst/>
              <a:cxnLst/>
              <a:rect l="l" t="t" r="r" b="b"/>
              <a:pathLst>
                <a:path w="12430229" h="2667640">
                  <a:moveTo>
                    <a:pt x="0" y="444582"/>
                  </a:moveTo>
                  <a:cubicBezTo>
                    <a:pt x="0" y="199083"/>
                    <a:pt x="139465" y="0"/>
                    <a:pt x="311447" y="0"/>
                  </a:cubicBezTo>
                  <a:lnTo>
                    <a:pt x="12118781" y="0"/>
                  </a:lnTo>
                  <a:cubicBezTo>
                    <a:pt x="12290764" y="0"/>
                    <a:pt x="12430229" y="199083"/>
                    <a:pt x="12430229" y="444582"/>
                  </a:cubicBezTo>
                  <a:lnTo>
                    <a:pt x="12430229" y="2222912"/>
                  </a:lnTo>
                  <a:cubicBezTo>
                    <a:pt x="12430229" y="2468412"/>
                    <a:pt x="12290764" y="2667495"/>
                    <a:pt x="12118781" y="2667495"/>
                  </a:cubicBezTo>
                  <a:lnTo>
                    <a:pt x="311447" y="2667495"/>
                  </a:lnTo>
                  <a:cubicBezTo>
                    <a:pt x="139465" y="2667640"/>
                    <a:pt x="0" y="2468563"/>
                    <a:pt x="0" y="2223063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054258" y="2205523"/>
            <a:ext cx="8817625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050A30"/>
                </a:solidFill>
                <a:latin typeface="HK Grotesk Bold"/>
              </a:rPr>
              <a:t>Contexte Général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5256" y="1867155"/>
            <a:ext cx="2074718" cy="2000710"/>
            <a:chOff x="0" y="0"/>
            <a:chExt cx="2766290" cy="2667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766290" cy="2667613"/>
              <a:chOff x="0" y="0"/>
              <a:chExt cx="3319200" cy="3200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9145" cy="3200781"/>
              </a:xfrm>
              <a:custGeom>
                <a:avLst/>
                <a:gdLst/>
                <a:ahLst/>
                <a:cxnLst/>
                <a:rect l="l" t="t" r="r" b="b"/>
                <a:pathLst>
                  <a:path w="3319145" h="3200781">
                    <a:moveTo>
                      <a:pt x="0" y="804291"/>
                    </a:moveTo>
                    <a:cubicBezTo>
                      <a:pt x="0" y="360045"/>
                      <a:pt x="360045" y="0"/>
                      <a:pt x="804291" y="0"/>
                    </a:cubicBezTo>
                    <a:lnTo>
                      <a:pt x="2514981" y="0"/>
                    </a:lnTo>
                    <a:cubicBezTo>
                      <a:pt x="2959100" y="0"/>
                      <a:pt x="3319145" y="360045"/>
                      <a:pt x="3319145" y="804291"/>
                    </a:cubicBezTo>
                    <a:lnTo>
                      <a:pt x="3319145" y="2396490"/>
                    </a:lnTo>
                    <a:cubicBezTo>
                      <a:pt x="3319145" y="2840736"/>
                      <a:pt x="2959100" y="3200781"/>
                      <a:pt x="2514854" y="3200781"/>
                    </a:cubicBezTo>
                    <a:lnTo>
                      <a:pt x="804291" y="3200781"/>
                    </a:lnTo>
                    <a:cubicBezTo>
                      <a:pt x="360045" y="3200781"/>
                      <a:pt x="0" y="2840736"/>
                      <a:pt x="0" y="2396490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18245" y="454332"/>
              <a:ext cx="2129800" cy="174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0"/>
                </a:lnSpc>
              </a:pPr>
              <a:r>
                <a:rPr lang="en-US" sz="8600">
                  <a:solidFill>
                    <a:srgbClr val="050A30"/>
                  </a:solidFill>
                  <a:latin typeface="HK Grotesk Bold"/>
                </a:rPr>
                <a:t>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 rot="438">
            <a:off x="1981467" y="4375201"/>
            <a:ext cx="8697945" cy="420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 Medium"/>
              </a:rPr>
              <a:t>Problématique</a:t>
            </a:r>
            <a:endParaRPr lang="en-US" sz="3700" spc="436" dirty="0">
              <a:solidFill>
                <a:srgbClr val="050A30"/>
              </a:solidFill>
              <a:latin typeface="HK Grotesk Medium"/>
            </a:endParaRPr>
          </a:p>
          <a:p>
            <a:pPr marL="399503" lvl="1" algn="l">
              <a:lnSpc>
                <a:spcPct val="200000"/>
              </a:lnSpc>
            </a:pPr>
            <a:r>
              <a:rPr lang="en-US" sz="3700" spc="436" dirty="0">
                <a:solidFill>
                  <a:srgbClr val="050A30"/>
                </a:solidFill>
                <a:latin typeface="HK Grotesk Medium"/>
              </a:rPr>
              <a:t>Solution </a:t>
            </a:r>
            <a:r>
              <a:rPr lang="en-US" sz="3700" spc="436" dirty="0" err="1">
                <a:solidFill>
                  <a:srgbClr val="050A30"/>
                </a:solidFill>
                <a:latin typeface="HK Grotesk Medium"/>
              </a:rPr>
              <a:t>proposé</a:t>
            </a:r>
            <a:endParaRPr lang="en-US" sz="3700" spc="436" dirty="0">
              <a:solidFill>
                <a:srgbClr val="050A30"/>
              </a:solidFill>
              <a:latin typeface="HK Grotesk Medium"/>
            </a:endParaRPr>
          </a:p>
          <a:p>
            <a:pPr marL="399503" lvl="1" algn="l">
              <a:lnSpc>
                <a:spcPct val="200000"/>
              </a:lnSpc>
            </a:pPr>
            <a:r>
              <a:rPr lang="en-US" sz="3700" spc="436" dirty="0" err="1">
                <a:solidFill>
                  <a:srgbClr val="050A30"/>
                </a:solidFill>
                <a:latin typeface="HK Grotesk Medium"/>
              </a:rPr>
              <a:t>Méthodologie</a:t>
            </a:r>
            <a:r>
              <a:rPr lang="en-US" sz="3700" spc="436" dirty="0">
                <a:solidFill>
                  <a:srgbClr val="050A30"/>
                </a:solidFill>
                <a:latin typeface="HK Grotesk Medium"/>
              </a:rPr>
              <a:t> </a:t>
            </a:r>
            <a:r>
              <a:rPr lang="en-US" sz="3700" spc="436" dirty="0" err="1">
                <a:solidFill>
                  <a:srgbClr val="050A30"/>
                </a:solidFill>
                <a:latin typeface="HK Grotesk Medium"/>
              </a:rPr>
              <a:t>adoptée</a:t>
            </a:r>
            <a:endParaRPr lang="en-US" sz="3700" spc="436" dirty="0">
              <a:solidFill>
                <a:srgbClr val="050A30"/>
              </a:solidFill>
              <a:latin typeface="HK Grotesk Medium"/>
            </a:endParaRPr>
          </a:p>
          <a:p>
            <a:pPr algn="l">
              <a:lnSpc>
                <a:spcPts val="6735"/>
              </a:lnSpc>
            </a:pPr>
            <a:endParaRPr lang="en-US" sz="3700" spc="436" dirty="0">
              <a:solidFill>
                <a:srgbClr val="050A30"/>
              </a:solidFill>
              <a:latin typeface="HK Grotesk Medium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589208" y="-1168072"/>
            <a:ext cx="9939569" cy="7198336"/>
          </a:xfrm>
          <a:custGeom>
            <a:avLst/>
            <a:gdLst/>
            <a:ahLst/>
            <a:cxnLst/>
            <a:rect l="l" t="t" r="r" b="b"/>
            <a:pathLst>
              <a:path w="9939569" h="7198336">
                <a:moveTo>
                  <a:pt x="0" y="0"/>
                </a:moveTo>
                <a:lnTo>
                  <a:pt x="9939569" y="0"/>
                </a:lnTo>
                <a:lnTo>
                  <a:pt x="9939569" y="7198336"/>
                </a:lnTo>
                <a:lnTo>
                  <a:pt x="0" y="719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1" name="Group 11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12" name="AutoShape 12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26703" y="-132128"/>
              <a:ext cx="1184064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4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188616" y="5935705"/>
            <a:ext cx="7375002" cy="3661881"/>
          </a:xfrm>
          <a:custGeom>
            <a:avLst/>
            <a:gdLst/>
            <a:ahLst/>
            <a:cxnLst/>
            <a:rect l="l" t="t" r="r" b="b"/>
            <a:pathLst>
              <a:path w="7375002" h="3661881">
                <a:moveTo>
                  <a:pt x="0" y="0"/>
                </a:moveTo>
                <a:lnTo>
                  <a:pt x="7375002" y="0"/>
                </a:lnTo>
                <a:lnTo>
                  <a:pt x="7375002" y="3661880"/>
                </a:lnTo>
                <a:lnTo>
                  <a:pt x="0" y="3661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5477" y="4381659"/>
            <a:ext cx="6837045" cy="1523681"/>
            <a:chOff x="-1" y="-85725"/>
            <a:chExt cx="9116060" cy="2031575"/>
          </a:xfrm>
        </p:grpSpPr>
        <p:sp>
          <p:nvSpPr>
            <p:cNvPr id="3" name="TextBox 3"/>
            <p:cNvSpPr txBox="1"/>
            <p:nvPr/>
          </p:nvSpPr>
          <p:spPr>
            <a:xfrm>
              <a:off x="-1" y="-85725"/>
              <a:ext cx="9116060" cy="203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dirty="0">
                  <a:solidFill>
                    <a:srgbClr val="FFFFFF"/>
                  </a:solidFill>
                  <a:latin typeface="Open Sans Bold"/>
                </a:rPr>
                <a:t>Macro    ark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4964430" y="320463"/>
              <a:ext cx="1415712" cy="1419683"/>
            </a:xfrm>
            <a:custGeom>
              <a:avLst/>
              <a:gdLst/>
              <a:ahLst/>
              <a:cxnLst/>
              <a:rect l="l" t="t" r="r" b="b"/>
              <a:pathLst>
                <a:path w="1415712" h="1419683">
                  <a:moveTo>
                    <a:pt x="0" y="0"/>
                  </a:moveTo>
                  <a:lnTo>
                    <a:pt x="1415712" y="0"/>
                  </a:lnTo>
                  <a:lnTo>
                    <a:pt x="1415712" y="1419682"/>
                  </a:lnTo>
                  <a:lnTo>
                    <a:pt x="0" y="141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fr-FR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6265200" y="719208"/>
            <a:ext cx="7293900" cy="1193700"/>
          </a:xfrm>
          <a:custGeom>
            <a:avLst/>
            <a:gdLst/>
            <a:ahLst/>
            <a:cxnLst/>
            <a:rect l="l" t="t" r="r" b="b"/>
            <a:pathLst>
              <a:path w="7293900" h="1193700">
                <a:moveTo>
                  <a:pt x="0" y="0"/>
                </a:moveTo>
                <a:lnTo>
                  <a:pt x="7293900" y="0"/>
                </a:lnTo>
                <a:lnTo>
                  <a:pt x="7293900" y="1193700"/>
                </a:lnTo>
                <a:lnTo>
                  <a:pt x="0" y="1193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" name="Group 2"/>
          <p:cNvGrpSpPr/>
          <p:nvPr/>
        </p:nvGrpSpPr>
        <p:grpSpPr>
          <a:xfrm>
            <a:off x="-1603136" y="-1299750"/>
            <a:ext cx="9081645" cy="3463200"/>
            <a:chOff x="0" y="0"/>
            <a:chExt cx="12108860" cy="4617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08814" cy="4617593"/>
            </a:xfrm>
            <a:custGeom>
              <a:avLst/>
              <a:gdLst/>
              <a:ahLst/>
              <a:cxnLst/>
              <a:rect l="l" t="t" r="r" b="b"/>
              <a:pathLst>
                <a:path w="12108814" h="4617593">
                  <a:moveTo>
                    <a:pt x="0" y="1160272"/>
                  </a:moveTo>
                  <a:cubicBezTo>
                    <a:pt x="0" y="519430"/>
                    <a:pt x="778121" y="0"/>
                    <a:pt x="1738120" y="0"/>
                  </a:cubicBezTo>
                  <a:lnTo>
                    <a:pt x="10370693" y="0"/>
                  </a:lnTo>
                  <a:cubicBezTo>
                    <a:pt x="11330694" y="0"/>
                    <a:pt x="12108814" y="519430"/>
                    <a:pt x="12108814" y="1160272"/>
                  </a:cubicBezTo>
                  <a:lnTo>
                    <a:pt x="12108814" y="3457321"/>
                  </a:lnTo>
                  <a:cubicBezTo>
                    <a:pt x="12108814" y="4098163"/>
                    <a:pt x="11330694" y="4617593"/>
                    <a:pt x="10370693" y="4617593"/>
                  </a:cubicBezTo>
                  <a:lnTo>
                    <a:pt x="1738120" y="4617593"/>
                  </a:lnTo>
                  <a:cubicBezTo>
                    <a:pt x="778121" y="4617593"/>
                    <a:pt x="0" y="4098163"/>
                    <a:pt x="0" y="3457321"/>
                  </a:cubicBezTo>
                  <a:close/>
                </a:path>
              </a:pathLst>
            </a:custGeom>
            <a:solidFill>
              <a:srgbClr val="12229D">
                <a:alpha val="13725"/>
              </a:srgbClr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547687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38581" lvl="1" indent="-669290" algn="l">
              <a:lnSpc>
                <a:spcPts val="7440"/>
              </a:lnSpc>
              <a:buFont typeface="Arial"/>
              <a:buChar char="•"/>
            </a:pPr>
            <a:r>
              <a:rPr lang="en-US" sz="6200">
                <a:solidFill>
                  <a:srgbClr val="050A30"/>
                </a:solidFill>
                <a:latin typeface="HK Grotesk Bold"/>
              </a:rPr>
              <a:t>Problématique</a:t>
            </a:r>
          </a:p>
        </p:txBody>
      </p:sp>
      <p:sp>
        <p:nvSpPr>
          <p:cNvPr id="5" name="Freeform 5"/>
          <p:cNvSpPr/>
          <p:nvPr/>
        </p:nvSpPr>
        <p:spPr>
          <a:xfrm rot="7854257">
            <a:off x="9327705" y="-5087844"/>
            <a:ext cx="7379103" cy="11039388"/>
          </a:xfrm>
          <a:custGeom>
            <a:avLst/>
            <a:gdLst/>
            <a:ahLst/>
            <a:cxnLst/>
            <a:rect l="l" t="t" r="r" b="b"/>
            <a:pathLst>
              <a:path w="7379103" h="11039388">
                <a:moveTo>
                  <a:pt x="0" y="0"/>
                </a:moveTo>
                <a:lnTo>
                  <a:pt x="7379102" y="0"/>
                </a:lnTo>
                <a:lnTo>
                  <a:pt x="7379102" y="11039388"/>
                </a:lnTo>
                <a:lnTo>
                  <a:pt x="0" y="11039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-395051" y="9597585"/>
            <a:ext cx="19169395" cy="689415"/>
            <a:chOff x="0" y="0"/>
            <a:chExt cx="25559193" cy="919220"/>
          </a:xfrm>
        </p:grpSpPr>
        <p:sp>
          <p:nvSpPr>
            <p:cNvPr id="8" name="AutoShape 8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126703" y="-132128"/>
              <a:ext cx="1184064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Bold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431698" y="3654223"/>
            <a:ext cx="1011978" cy="1041310"/>
          </a:xfrm>
          <a:custGeom>
            <a:avLst/>
            <a:gdLst/>
            <a:ahLst/>
            <a:cxnLst/>
            <a:rect l="l" t="t" r="r" b="b"/>
            <a:pathLst>
              <a:path w="1011978" h="1041310">
                <a:moveTo>
                  <a:pt x="0" y="0"/>
                </a:moveTo>
                <a:lnTo>
                  <a:pt x="1011978" y="0"/>
                </a:lnTo>
                <a:lnTo>
                  <a:pt x="1011978" y="1041311"/>
                </a:lnTo>
                <a:lnTo>
                  <a:pt x="0" y="1041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8586155" y="3654223"/>
            <a:ext cx="1115690" cy="1041310"/>
          </a:xfrm>
          <a:custGeom>
            <a:avLst/>
            <a:gdLst/>
            <a:ahLst/>
            <a:cxnLst/>
            <a:rect l="l" t="t" r="r" b="b"/>
            <a:pathLst>
              <a:path w="1115690" h="1041310">
                <a:moveTo>
                  <a:pt x="0" y="0"/>
                </a:moveTo>
                <a:lnTo>
                  <a:pt x="1115690" y="0"/>
                </a:lnTo>
                <a:lnTo>
                  <a:pt x="1115690" y="1041311"/>
                </a:lnTo>
                <a:lnTo>
                  <a:pt x="0" y="10413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4845345" y="3654223"/>
            <a:ext cx="1102535" cy="1102535"/>
          </a:xfrm>
          <a:custGeom>
            <a:avLst/>
            <a:gdLst/>
            <a:ahLst/>
            <a:cxnLst/>
            <a:rect l="l" t="t" r="r" b="b"/>
            <a:pathLst>
              <a:path w="1102535" h="1102535">
                <a:moveTo>
                  <a:pt x="0" y="0"/>
                </a:moveTo>
                <a:lnTo>
                  <a:pt x="1102534" y="0"/>
                </a:lnTo>
                <a:lnTo>
                  <a:pt x="1102534" y="1102535"/>
                </a:lnTo>
                <a:lnTo>
                  <a:pt x="0" y="11025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 rot="-314">
            <a:off x="-253188" y="4886325"/>
            <a:ext cx="638175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5E7C94"/>
                </a:solidFill>
                <a:latin typeface="HK Grotesk Medium"/>
              </a:rPr>
              <a:t>Problème Principal</a:t>
            </a:r>
          </a:p>
        </p:txBody>
      </p:sp>
      <p:sp>
        <p:nvSpPr>
          <p:cNvPr id="16" name="TextBox 16"/>
          <p:cNvSpPr txBox="1"/>
          <p:nvPr/>
        </p:nvSpPr>
        <p:spPr>
          <a:xfrm rot="-314">
            <a:off x="5953125" y="4886325"/>
            <a:ext cx="638175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5E7C94"/>
                </a:solidFill>
                <a:latin typeface="HK Grotesk Medium"/>
              </a:rPr>
              <a:t>Conséquences</a:t>
            </a:r>
          </a:p>
        </p:txBody>
      </p:sp>
      <p:sp>
        <p:nvSpPr>
          <p:cNvPr id="17" name="TextBox 17"/>
          <p:cNvSpPr txBox="1"/>
          <p:nvPr/>
        </p:nvSpPr>
        <p:spPr>
          <a:xfrm rot="-314">
            <a:off x="12205737" y="4886325"/>
            <a:ext cx="638175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5E7C94"/>
                </a:solidFill>
                <a:latin typeface="HK Grotesk Medium"/>
              </a:rPr>
              <a:t>Impact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1497" y="5756059"/>
            <a:ext cx="5132380" cy="125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Désordre et inefficacité </a:t>
            </a:r>
          </a:p>
          <a:p>
            <a:pPr algn="ctr">
              <a:lnSpc>
                <a:spcPts val="3359"/>
              </a:lnSpc>
            </a:pPr>
            <a:endParaRPr lang="en-US" sz="2799">
              <a:solidFill>
                <a:srgbClr val="050A30"/>
              </a:solidFill>
              <a:latin typeface="HK Grotesk Medium"/>
            </a:endParaR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Manque de contrôle d'accès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41673" y="5756059"/>
            <a:ext cx="5132380" cy="167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Temps de recherche augmenté</a:t>
            </a:r>
          </a:p>
          <a:p>
            <a:pPr algn="ctr">
              <a:lnSpc>
                <a:spcPts val="3359"/>
              </a:lnSpc>
            </a:pPr>
            <a:endParaRPr lang="en-US" sz="2799">
              <a:solidFill>
                <a:srgbClr val="050A30"/>
              </a:solidFill>
              <a:latin typeface="HK Grotesk Medium"/>
            </a:endParaR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Sécurité réduite </a:t>
            </a:r>
          </a:p>
          <a:p>
            <a:pPr algn="ctr">
              <a:lnSpc>
                <a:spcPts val="3359"/>
              </a:lnSpc>
            </a:pPr>
            <a:endParaRPr lang="en-US" sz="2799">
              <a:solidFill>
                <a:srgbClr val="050A30"/>
              </a:solidFill>
              <a:latin typeface="HK Grotesk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884337" y="5756059"/>
            <a:ext cx="5024550" cy="167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Insatisfaction des employés</a:t>
            </a:r>
          </a:p>
          <a:p>
            <a:pPr algn="ctr">
              <a:lnSpc>
                <a:spcPts val="3359"/>
              </a:lnSpc>
            </a:pPr>
            <a:endParaRPr lang="en-US" sz="2799">
              <a:solidFill>
                <a:srgbClr val="050A30"/>
              </a:solidFill>
              <a:latin typeface="HK Grotesk Medium"/>
            </a:endParaR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Efficacité opérationnelle diminuée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14461"/>
            <a:ext cx="4791559" cy="922444"/>
            <a:chOff x="0" y="0"/>
            <a:chExt cx="5931940" cy="1141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2029" cy="1142073"/>
            </a:xfrm>
            <a:custGeom>
              <a:avLst/>
              <a:gdLst/>
              <a:ahLst/>
              <a:cxnLst/>
              <a:rect l="l" t="t" r="r" b="b"/>
              <a:pathLst>
                <a:path w="5932029" h="1142073">
                  <a:moveTo>
                    <a:pt x="0" y="190367"/>
                  </a:moveTo>
                  <a:cubicBezTo>
                    <a:pt x="0" y="85198"/>
                    <a:pt x="91903" y="0"/>
                    <a:pt x="205349" y="0"/>
                  </a:cubicBezTo>
                  <a:lnTo>
                    <a:pt x="5726689" y="0"/>
                  </a:lnTo>
                  <a:cubicBezTo>
                    <a:pt x="5840134" y="0"/>
                    <a:pt x="5932029" y="85198"/>
                    <a:pt x="5932029" y="190367"/>
                  </a:cubicBezTo>
                  <a:lnTo>
                    <a:pt x="5932029" y="951707"/>
                  </a:lnTo>
                  <a:cubicBezTo>
                    <a:pt x="5932029" y="1056876"/>
                    <a:pt x="5840134" y="1142073"/>
                    <a:pt x="5726689" y="1142073"/>
                  </a:cubicBezTo>
                  <a:lnTo>
                    <a:pt x="205349" y="1142073"/>
                  </a:lnTo>
                  <a:cubicBezTo>
                    <a:pt x="91903" y="1141945"/>
                    <a:pt x="0" y="1056747"/>
                    <a:pt x="0" y="951707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53986" y="4594696"/>
            <a:ext cx="414098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50A30"/>
                </a:solidFill>
                <a:latin typeface="HK Grotesk Bold"/>
              </a:rPr>
              <a:t>Application Mobile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4514" y="6000904"/>
            <a:ext cx="586276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Commodité et efficacité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36879" y="4127183"/>
            <a:ext cx="1497000" cy="1497000"/>
            <a:chOff x="0" y="0"/>
            <a:chExt cx="1996000" cy="199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95932" cy="1996059"/>
            </a:xfrm>
            <a:custGeom>
              <a:avLst/>
              <a:gdLst/>
              <a:ahLst/>
              <a:cxnLst/>
              <a:rect l="l" t="t" r="r" b="b"/>
              <a:pathLst>
                <a:path w="1995932" h="1996059">
                  <a:moveTo>
                    <a:pt x="0" y="332613"/>
                  </a:moveTo>
                  <a:cubicBezTo>
                    <a:pt x="0" y="148971"/>
                    <a:pt x="148971" y="0"/>
                    <a:pt x="332613" y="0"/>
                  </a:cubicBezTo>
                  <a:lnTo>
                    <a:pt x="1663319" y="0"/>
                  </a:lnTo>
                  <a:cubicBezTo>
                    <a:pt x="1847088" y="0"/>
                    <a:pt x="1995932" y="148971"/>
                    <a:pt x="1995932" y="332613"/>
                  </a:cubicBezTo>
                  <a:lnTo>
                    <a:pt x="1995932" y="1663319"/>
                  </a:lnTo>
                  <a:cubicBezTo>
                    <a:pt x="1995932" y="1847088"/>
                    <a:pt x="1846961" y="1995932"/>
                    <a:pt x="1663319" y="1995932"/>
                  </a:cubicBezTo>
                  <a:lnTo>
                    <a:pt x="332613" y="1995932"/>
                  </a:lnTo>
                  <a:cubicBezTo>
                    <a:pt x="148971" y="1996059"/>
                    <a:pt x="0" y="1847088"/>
                    <a:pt x="0" y="1663319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Freeform 8"/>
          <p:cNvSpPr/>
          <p:nvPr/>
        </p:nvSpPr>
        <p:spPr>
          <a:xfrm>
            <a:off x="6003777" y="4420009"/>
            <a:ext cx="563250" cy="911450"/>
          </a:xfrm>
          <a:custGeom>
            <a:avLst/>
            <a:gdLst/>
            <a:ahLst/>
            <a:cxnLst/>
            <a:rect l="l" t="t" r="r" b="b"/>
            <a:pathLst>
              <a:path w="563250" h="911450">
                <a:moveTo>
                  <a:pt x="0" y="0"/>
                </a:moveTo>
                <a:lnTo>
                  <a:pt x="563250" y="0"/>
                </a:lnTo>
                <a:lnTo>
                  <a:pt x="563250" y="911450"/>
                </a:lnTo>
                <a:lnTo>
                  <a:pt x="0" y="911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190337" y="6875828"/>
            <a:ext cx="481344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Accès au parking plus sécurisé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4514" y="7750752"/>
            <a:ext cx="48747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Gestion de profil et historique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64633" y="3362485"/>
            <a:ext cx="5423481" cy="4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050A30"/>
                </a:solidFill>
                <a:latin typeface="HK Grotesk Medium"/>
              </a:rPr>
              <a:t>Automatisation</a:t>
            </a:r>
            <a:r>
              <a:rPr lang="en-US" sz="2799" dirty="0">
                <a:solidFill>
                  <a:srgbClr val="050A30"/>
                </a:solidFill>
                <a:latin typeface="HK Grotesk Medium"/>
              </a:rPr>
              <a:t> des barrières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372988" y="1390113"/>
            <a:ext cx="1497000" cy="1497000"/>
            <a:chOff x="0" y="0"/>
            <a:chExt cx="1996000" cy="199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95932" cy="1996059"/>
            </a:xfrm>
            <a:custGeom>
              <a:avLst/>
              <a:gdLst/>
              <a:ahLst/>
              <a:cxnLst/>
              <a:rect l="l" t="t" r="r" b="b"/>
              <a:pathLst>
                <a:path w="1995932" h="1996059">
                  <a:moveTo>
                    <a:pt x="0" y="332613"/>
                  </a:moveTo>
                  <a:cubicBezTo>
                    <a:pt x="0" y="148971"/>
                    <a:pt x="148971" y="0"/>
                    <a:pt x="332613" y="0"/>
                  </a:cubicBezTo>
                  <a:lnTo>
                    <a:pt x="1663319" y="0"/>
                  </a:lnTo>
                  <a:cubicBezTo>
                    <a:pt x="1847088" y="0"/>
                    <a:pt x="1995932" y="148971"/>
                    <a:pt x="1995932" y="332613"/>
                  </a:cubicBezTo>
                  <a:lnTo>
                    <a:pt x="1995932" y="1663319"/>
                  </a:lnTo>
                  <a:cubicBezTo>
                    <a:pt x="1995932" y="1847088"/>
                    <a:pt x="1846961" y="1995932"/>
                    <a:pt x="1663319" y="1995932"/>
                  </a:cubicBezTo>
                  <a:lnTo>
                    <a:pt x="332613" y="1995932"/>
                  </a:lnTo>
                  <a:cubicBezTo>
                    <a:pt x="148971" y="1996059"/>
                    <a:pt x="0" y="1847088"/>
                    <a:pt x="0" y="1663319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742668" y="1682912"/>
            <a:ext cx="757650" cy="911350"/>
          </a:xfrm>
          <a:custGeom>
            <a:avLst/>
            <a:gdLst/>
            <a:ahLst/>
            <a:cxnLst/>
            <a:rect l="l" t="t" r="r" b="b"/>
            <a:pathLst>
              <a:path w="757650" h="911350">
                <a:moveTo>
                  <a:pt x="0" y="0"/>
                </a:moveTo>
                <a:lnTo>
                  <a:pt x="757650" y="0"/>
                </a:lnTo>
                <a:lnTo>
                  <a:pt x="757650" y="911351"/>
                </a:lnTo>
                <a:lnTo>
                  <a:pt x="0" y="911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11565890" y="1693068"/>
            <a:ext cx="5589503" cy="922444"/>
            <a:chOff x="0" y="0"/>
            <a:chExt cx="6919792" cy="11419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19881" cy="1142073"/>
            </a:xfrm>
            <a:custGeom>
              <a:avLst/>
              <a:gdLst/>
              <a:ahLst/>
              <a:cxnLst/>
              <a:rect l="l" t="t" r="r" b="b"/>
              <a:pathLst>
                <a:path w="6919881" h="1142073">
                  <a:moveTo>
                    <a:pt x="0" y="190367"/>
                  </a:moveTo>
                  <a:cubicBezTo>
                    <a:pt x="0" y="85198"/>
                    <a:pt x="107208" y="0"/>
                    <a:pt x="239546" y="0"/>
                  </a:cubicBezTo>
                  <a:lnTo>
                    <a:pt x="6680360" y="0"/>
                  </a:lnTo>
                  <a:cubicBezTo>
                    <a:pt x="6812698" y="0"/>
                    <a:pt x="6919881" y="85198"/>
                    <a:pt x="6919881" y="190367"/>
                  </a:cubicBezTo>
                  <a:lnTo>
                    <a:pt x="6919881" y="951707"/>
                  </a:lnTo>
                  <a:cubicBezTo>
                    <a:pt x="6919881" y="1056876"/>
                    <a:pt x="6812698" y="1142073"/>
                    <a:pt x="6680360" y="1142073"/>
                  </a:cubicBezTo>
                  <a:lnTo>
                    <a:pt x="239546" y="1142073"/>
                  </a:lnTo>
                  <a:cubicBezTo>
                    <a:pt x="107208" y="1141945"/>
                    <a:pt x="0" y="1056747"/>
                    <a:pt x="0" y="951707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945346" y="1873303"/>
            <a:ext cx="483059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 dirty="0" err="1">
                <a:solidFill>
                  <a:srgbClr val="050A30"/>
                </a:solidFill>
                <a:latin typeface="HK Grotesk Bold"/>
              </a:rPr>
              <a:t>Contrôleur</a:t>
            </a:r>
            <a:r>
              <a:rPr lang="en-US" sz="3699" dirty="0">
                <a:solidFill>
                  <a:srgbClr val="050A30"/>
                </a:solidFill>
                <a:latin typeface="HK Grotesk Bold"/>
              </a:rPr>
              <a:t> de </a:t>
            </a:r>
            <a:r>
              <a:rPr lang="en-US" sz="3699" dirty="0" err="1">
                <a:solidFill>
                  <a:srgbClr val="050A30"/>
                </a:solidFill>
                <a:latin typeface="HK Grotesk Bold"/>
              </a:rPr>
              <a:t>barrière</a:t>
            </a:r>
            <a:endParaRPr lang="en-US" sz="3699" dirty="0">
              <a:solidFill>
                <a:srgbClr val="050A30"/>
              </a:solidFill>
              <a:latin typeface="HK Grotesk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121488" y="4049162"/>
            <a:ext cx="670977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Intégration avec la Technologie BLE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0426" y="4724400"/>
            <a:ext cx="517189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50A30"/>
                </a:solidFill>
                <a:latin typeface="HK Grotesk Medium"/>
              </a:rPr>
              <a:t>Flexibilité et Configurabilité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302494" y="5619750"/>
            <a:ext cx="1497000" cy="1497000"/>
            <a:chOff x="0" y="0"/>
            <a:chExt cx="1996000" cy="1996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95932" cy="1996059"/>
            </a:xfrm>
            <a:custGeom>
              <a:avLst/>
              <a:gdLst/>
              <a:ahLst/>
              <a:cxnLst/>
              <a:rect l="l" t="t" r="r" b="b"/>
              <a:pathLst>
                <a:path w="1995932" h="1996059">
                  <a:moveTo>
                    <a:pt x="0" y="332613"/>
                  </a:moveTo>
                  <a:cubicBezTo>
                    <a:pt x="0" y="148971"/>
                    <a:pt x="148971" y="0"/>
                    <a:pt x="332613" y="0"/>
                  </a:cubicBezTo>
                  <a:lnTo>
                    <a:pt x="1663319" y="0"/>
                  </a:lnTo>
                  <a:cubicBezTo>
                    <a:pt x="1847088" y="0"/>
                    <a:pt x="1995932" y="148971"/>
                    <a:pt x="1995932" y="332613"/>
                  </a:cubicBezTo>
                  <a:lnTo>
                    <a:pt x="1995932" y="1663319"/>
                  </a:lnTo>
                  <a:cubicBezTo>
                    <a:pt x="1995932" y="1847088"/>
                    <a:pt x="1846961" y="1995932"/>
                    <a:pt x="1663319" y="1995932"/>
                  </a:cubicBezTo>
                  <a:lnTo>
                    <a:pt x="332613" y="1995932"/>
                  </a:lnTo>
                  <a:cubicBezTo>
                    <a:pt x="148971" y="1996059"/>
                    <a:pt x="0" y="1847088"/>
                    <a:pt x="0" y="1663319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2" name="Freeform 22"/>
          <p:cNvSpPr/>
          <p:nvPr/>
        </p:nvSpPr>
        <p:spPr>
          <a:xfrm>
            <a:off x="8686564" y="5912526"/>
            <a:ext cx="728900" cy="911400"/>
          </a:xfrm>
          <a:custGeom>
            <a:avLst/>
            <a:gdLst/>
            <a:ahLst/>
            <a:cxnLst/>
            <a:rect l="l" t="t" r="r" b="b"/>
            <a:pathLst>
              <a:path w="728900" h="911400">
                <a:moveTo>
                  <a:pt x="0" y="0"/>
                </a:moveTo>
                <a:lnTo>
                  <a:pt x="728900" y="0"/>
                </a:lnTo>
                <a:lnTo>
                  <a:pt x="728900" y="911400"/>
                </a:lnTo>
                <a:lnTo>
                  <a:pt x="0" y="911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3" name="TextBox 23"/>
          <p:cNvSpPr txBox="1"/>
          <p:nvPr/>
        </p:nvSpPr>
        <p:spPr>
          <a:xfrm>
            <a:off x="9029622" y="8665879"/>
            <a:ext cx="5721607" cy="4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050A30"/>
                </a:solidFill>
                <a:latin typeface="HK Grotesk Medium"/>
              </a:rPr>
              <a:t>Contrôle</a:t>
            </a:r>
            <a:r>
              <a:rPr lang="en-US" sz="2799" dirty="0">
                <a:solidFill>
                  <a:srgbClr val="050A30"/>
                </a:solidFill>
                <a:latin typeface="HK Grotesk Medium"/>
              </a:rPr>
              <a:t> </a:t>
            </a:r>
            <a:r>
              <a:rPr lang="en-US" sz="2799" dirty="0" err="1">
                <a:solidFill>
                  <a:srgbClr val="050A30"/>
                </a:solidFill>
                <a:latin typeface="HK Grotesk Medium"/>
              </a:rPr>
              <a:t>d’urgence</a:t>
            </a:r>
            <a:r>
              <a:rPr lang="en-US" sz="2799" dirty="0">
                <a:solidFill>
                  <a:srgbClr val="050A30"/>
                </a:solidFill>
                <a:latin typeface="HK Grotesk Medium"/>
              </a:rPr>
              <a:t> </a:t>
            </a:r>
            <a:r>
              <a:rPr lang="en-US" sz="2799" dirty="0" err="1">
                <a:solidFill>
                  <a:srgbClr val="050A30"/>
                </a:solidFill>
                <a:latin typeface="HK Grotesk Medium"/>
              </a:rPr>
              <a:t>intégré</a:t>
            </a:r>
            <a:endParaRPr lang="en-US" sz="2799" dirty="0">
              <a:solidFill>
                <a:srgbClr val="050A30"/>
              </a:solidFill>
              <a:latin typeface="HK Grotesk Medium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9474209" y="5983964"/>
            <a:ext cx="4791559" cy="922444"/>
            <a:chOff x="0" y="0"/>
            <a:chExt cx="5931940" cy="114198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32029" cy="1142073"/>
            </a:xfrm>
            <a:custGeom>
              <a:avLst/>
              <a:gdLst/>
              <a:ahLst/>
              <a:cxnLst/>
              <a:rect l="l" t="t" r="r" b="b"/>
              <a:pathLst>
                <a:path w="5932029" h="1142073">
                  <a:moveTo>
                    <a:pt x="0" y="190367"/>
                  </a:moveTo>
                  <a:cubicBezTo>
                    <a:pt x="0" y="85198"/>
                    <a:pt x="91903" y="0"/>
                    <a:pt x="205349" y="0"/>
                  </a:cubicBezTo>
                  <a:lnTo>
                    <a:pt x="5726689" y="0"/>
                  </a:lnTo>
                  <a:cubicBezTo>
                    <a:pt x="5840134" y="0"/>
                    <a:pt x="5932029" y="85198"/>
                    <a:pt x="5932029" y="190367"/>
                  </a:cubicBezTo>
                  <a:lnTo>
                    <a:pt x="5932029" y="951707"/>
                  </a:lnTo>
                  <a:cubicBezTo>
                    <a:pt x="5932029" y="1056876"/>
                    <a:pt x="5840134" y="1142073"/>
                    <a:pt x="5726689" y="1142073"/>
                  </a:cubicBezTo>
                  <a:lnTo>
                    <a:pt x="205349" y="1142073"/>
                  </a:lnTo>
                  <a:cubicBezTo>
                    <a:pt x="91903" y="1141945"/>
                    <a:pt x="0" y="1056747"/>
                    <a:pt x="0" y="951707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799494" y="6164199"/>
            <a:ext cx="414098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50A30"/>
                </a:solidFill>
                <a:latin typeface="HK Grotesk Bold"/>
              </a:rPr>
              <a:t>Plateforme Web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24760" y="8070113"/>
            <a:ext cx="9641172" cy="43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50A30"/>
                </a:solidFill>
                <a:latin typeface="HK Grotesk Medium"/>
              </a:rPr>
              <a:t>Surveillance et </a:t>
            </a:r>
            <a:r>
              <a:rPr lang="en-US" sz="2799" dirty="0" err="1">
                <a:solidFill>
                  <a:srgbClr val="050A30"/>
                </a:solidFill>
                <a:latin typeface="HK Grotesk Medium"/>
              </a:rPr>
              <a:t>historique</a:t>
            </a:r>
            <a:r>
              <a:rPr lang="en-US" sz="2799" dirty="0">
                <a:solidFill>
                  <a:srgbClr val="050A30"/>
                </a:solidFill>
                <a:latin typeface="HK Grotesk Medium"/>
              </a:rPr>
              <a:t> des </a:t>
            </a:r>
            <a:r>
              <a:rPr lang="en-US" sz="2799" dirty="0" err="1">
                <a:solidFill>
                  <a:srgbClr val="050A30"/>
                </a:solidFill>
                <a:latin typeface="HK Grotesk Medium"/>
              </a:rPr>
              <a:t>accès</a:t>
            </a:r>
            <a:endParaRPr lang="en-US" sz="2799" dirty="0">
              <a:solidFill>
                <a:srgbClr val="050A30"/>
              </a:solidFill>
              <a:latin typeface="HK Grotesk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00713" y="7292755"/>
            <a:ext cx="9977285" cy="569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dirty="0" err="1">
                <a:solidFill>
                  <a:srgbClr val="050A30"/>
                </a:solidFill>
                <a:latin typeface="HK Grotesk Medium"/>
              </a:rPr>
              <a:t>Outils</a:t>
            </a:r>
            <a:r>
              <a:rPr lang="en-US" sz="2799" dirty="0">
                <a:solidFill>
                  <a:srgbClr val="050A30"/>
                </a:solidFill>
                <a:latin typeface="HK Grotesk Medium"/>
              </a:rPr>
              <a:t> de gestion des utilisateurs et des invités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-1733774" y="-1182850"/>
            <a:ext cx="15835898" cy="3463200"/>
            <a:chOff x="0" y="0"/>
            <a:chExt cx="21114530" cy="461760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2108860" cy="4617600"/>
              <a:chOff x="0" y="0"/>
              <a:chExt cx="12108860" cy="46176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2108814" cy="4617593"/>
              </a:xfrm>
              <a:custGeom>
                <a:avLst/>
                <a:gdLst/>
                <a:ahLst/>
                <a:cxnLst/>
                <a:rect l="l" t="t" r="r" b="b"/>
                <a:pathLst>
                  <a:path w="12108814" h="4617593">
                    <a:moveTo>
                      <a:pt x="0" y="1160272"/>
                    </a:moveTo>
                    <a:cubicBezTo>
                      <a:pt x="0" y="519430"/>
                      <a:pt x="778121" y="0"/>
                      <a:pt x="1738120" y="0"/>
                    </a:cubicBezTo>
                    <a:lnTo>
                      <a:pt x="10370693" y="0"/>
                    </a:lnTo>
                    <a:cubicBezTo>
                      <a:pt x="11330694" y="0"/>
                      <a:pt x="12108814" y="519430"/>
                      <a:pt x="12108814" y="1160272"/>
                    </a:cubicBezTo>
                    <a:lnTo>
                      <a:pt x="12108814" y="3457321"/>
                    </a:lnTo>
                    <a:cubicBezTo>
                      <a:pt x="12108814" y="4098163"/>
                      <a:pt x="11330694" y="4617593"/>
                      <a:pt x="10370693" y="4617593"/>
                    </a:cubicBezTo>
                    <a:lnTo>
                      <a:pt x="1738120" y="4617593"/>
                    </a:lnTo>
                    <a:cubicBezTo>
                      <a:pt x="778121" y="4617593"/>
                      <a:pt x="0" y="4098163"/>
                      <a:pt x="0" y="3457321"/>
                    </a:cubicBezTo>
                    <a:close/>
                  </a:path>
                </a:pathLst>
              </a:custGeom>
              <a:solidFill>
                <a:srgbClr val="12229D">
                  <a:alpha val="13725"/>
                </a:srgbClr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925530" y="2554414"/>
              <a:ext cx="19189000" cy="1266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338581" lvl="1" indent="-669290" algn="l">
                <a:lnSpc>
                  <a:spcPts val="7440"/>
                </a:lnSpc>
                <a:buFont typeface="Arial"/>
                <a:buChar char="•"/>
              </a:pPr>
              <a:r>
                <a:rPr lang="en-US" sz="6200">
                  <a:solidFill>
                    <a:srgbClr val="000000"/>
                  </a:solidFill>
                  <a:latin typeface="HK Grotesk Bold"/>
                </a:rPr>
                <a:t>Solution proposé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440697" y="9597585"/>
            <a:ext cx="19169395" cy="689415"/>
            <a:chOff x="0" y="0"/>
            <a:chExt cx="25559193" cy="919220"/>
          </a:xfrm>
        </p:grpSpPr>
        <p:sp>
          <p:nvSpPr>
            <p:cNvPr id="34" name="AutoShape 34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126703" y="-132128"/>
              <a:ext cx="1184064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 spc="454">
                  <a:solidFill>
                    <a:srgbClr val="050A30"/>
                  </a:solidFill>
                  <a:latin typeface="HK Grotesk Bold"/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0697" y="9597585"/>
            <a:ext cx="19169395" cy="689415"/>
            <a:chOff x="0" y="0"/>
            <a:chExt cx="25559193" cy="919220"/>
          </a:xfrm>
        </p:grpSpPr>
        <p:sp>
          <p:nvSpPr>
            <p:cNvPr id="3" name="AutoShape 3"/>
            <p:cNvSpPr/>
            <p:nvPr/>
          </p:nvSpPr>
          <p:spPr>
            <a:xfrm>
              <a:off x="0" y="25400"/>
              <a:ext cx="255591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827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MACROPARK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6048" y="-132128"/>
              <a:ext cx="3769637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3200">
                  <a:solidFill>
                    <a:srgbClr val="050A30"/>
                  </a:solidFill>
                  <a:latin typeface="HK Grotesk Medium"/>
                </a:rPr>
                <a:t>21/06/2024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26703" y="-132128"/>
              <a:ext cx="1184064" cy="10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3200" spc="454">
                  <a:solidFill>
                    <a:srgbClr val="050A30"/>
                  </a:solidFill>
                  <a:latin typeface="HK Grotesk Bold"/>
                </a:rPr>
                <a:t>7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3807" y="-4801518"/>
            <a:ext cx="12087432" cy="6915244"/>
            <a:chOff x="0" y="0"/>
            <a:chExt cx="16116576" cy="92203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16512" cy="9220312"/>
            </a:xfrm>
            <a:custGeom>
              <a:avLst/>
              <a:gdLst/>
              <a:ahLst/>
              <a:cxnLst/>
              <a:rect l="l" t="t" r="r" b="b"/>
              <a:pathLst>
                <a:path w="16116512" h="9220312">
                  <a:moveTo>
                    <a:pt x="0" y="2316806"/>
                  </a:moveTo>
                  <a:cubicBezTo>
                    <a:pt x="0" y="1037187"/>
                    <a:pt x="1035658" y="0"/>
                    <a:pt x="2313392" y="0"/>
                  </a:cubicBezTo>
                  <a:lnTo>
                    <a:pt x="13803122" y="0"/>
                  </a:lnTo>
                  <a:cubicBezTo>
                    <a:pt x="15080856" y="0"/>
                    <a:pt x="16116512" y="1037187"/>
                    <a:pt x="16116512" y="2316806"/>
                  </a:cubicBezTo>
                  <a:lnTo>
                    <a:pt x="16116512" y="6903506"/>
                  </a:lnTo>
                  <a:cubicBezTo>
                    <a:pt x="16116512" y="8183125"/>
                    <a:pt x="15080856" y="9220312"/>
                    <a:pt x="13803122" y="9220312"/>
                  </a:cubicBezTo>
                  <a:lnTo>
                    <a:pt x="2313392" y="9220312"/>
                  </a:lnTo>
                  <a:cubicBezTo>
                    <a:pt x="1035658" y="9220312"/>
                    <a:pt x="0" y="8183125"/>
                    <a:pt x="0" y="6903506"/>
                  </a:cubicBezTo>
                  <a:close/>
                </a:path>
              </a:pathLst>
            </a:custGeom>
            <a:solidFill>
              <a:srgbClr val="12229D">
                <a:alpha val="13725"/>
              </a:srgbClr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547687"/>
            <a:ext cx="974027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38581" lvl="1" indent="-669290" algn="ctr">
              <a:lnSpc>
                <a:spcPts val="7440"/>
              </a:lnSpc>
              <a:buFont typeface="Arial"/>
              <a:buChar char="•"/>
            </a:pPr>
            <a:r>
              <a:rPr lang="en-US" sz="6200">
                <a:solidFill>
                  <a:srgbClr val="050A30"/>
                </a:solidFill>
                <a:latin typeface="HK Grotesk Bold"/>
              </a:rPr>
              <a:t>Méthodologie adoptée</a:t>
            </a:r>
          </a:p>
        </p:txBody>
      </p:sp>
      <p:pic>
        <p:nvPicPr>
          <p:cNvPr id="12" name="Image 11" descr="Une image contenant texte, capture d’écran, personne, Graphique&#10;&#10;Description générée automatiquement">
            <a:extLst>
              <a:ext uri="{FF2B5EF4-FFF2-40B4-BE49-F238E27FC236}">
                <a16:creationId xmlns:a16="http://schemas.microsoft.com/office/drawing/2014/main" id="{8D51BD76-3194-C77B-0F00-CE6B6430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8" y="1866900"/>
            <a:ext cx="16557664" cy="6807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1304</Words>
  <Application>Microsoft Office PowerPoint</Application>
  <PresentationFormat>Personnalisé</PresentationFormat>
  <Paragraphs>458</Paragraphs>
  <Slides>60</Slides>
  <Notes>23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71" baseType="lpstr">
      <vt:lpstr>HK Grotesk</vt:lpstr>
      <vt:lpstr>Grotesque Light</vt:lpstr>
      <vt:lpstr>Open Sans</vt:lpstr>
      <vt:lpstr>Arial</vt:lpstr>
      <vt:lpstr>Calibri</vt:lpstr>
      <vt:lpstr>HK Grotesk Medium Italics</vt:lpstr>
      <vt:lpstr>HK Grotesk Medium</vt:lpstr>
      <vt:lpstr>Open Sans Bold</vt:lpstr>
      <vt:lpstr>League Spartan</vt:lpstr>
      <vt:lpstr>HK Grotesk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MacroPark Pres</dc:title>
  <cp:lastModifiedBy>manaiyassine</cp:lastModifiedBy>
  <cp:revision>44</cp:revision>
  <dcterms:created xsi:type="dcterms:W3CDTF">2006-08-16T00:00:00Z</dcterms:created>
  <dcterms:modified xsi:type="dcterms:W3CDTF">2024-06-20T10:49:34Z</dcterms:modified>
  <dc:identifier>DAGH8ZWqIts</dc:identifier>
</cp:coreProperties>
</file>